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81" r:id="rId2"/>
    <p:sldId id="282" r:id="rId3"/>
    <p:sldId id="283" r:id="rId4"/>
    <p:sldId id="284" r:id="rId5"/>
    <p:sldId id="285" r:id="rId6"/>
    <p:sldId id="297" r:id="rId7"/>
    <p:sldId id="286" r:id="rId8"/>
    <p:sldId id="287" r:id="rId9"/>
    <p:sldId id="288" r:id="rId10"/>
    <p:sldId id="289" r:id="rId11"/>
    <p:sldId id="290" r:id="rId12"/>
    <p:sldId id="291" r:id="rId13"/>
    <p:sldId id="292" r:id="rId14"/>
    <p:sldId id="293" r:id="rId15"/>
    <p:sldId id="294" r:id="rId16"/>
    <p:sldId id="295" r:id="rId17"/>
    <p:sldId id="296"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00000000000000000" pitchFamily="2" charset="77"/>
      <p:regular r:id="rId25"/>
      <p:bold r:id="rId26"/>
    </p:embeddedFont>
    <p:embeddedFont>
      <p:font typeface="Twinkl Sb" panose="02000000000000000000" pitchFamily="2" charset="77"/>
      <p:regular r:id="rId27"/>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03">
          <p15:clr>
            <a:srgbClr val="A4A3A4"/>
          </p15:clr>
        </p15:guide>
        <p15:guide id="3" pos="340">
          <p15:clr>
            <a:srgbClr val="A4A3A4"/>
          </p15:clr>
        </p15:guide>
        <p15:guide id="4" orient="horz" pos="3952">
          <p15:clr>
            <a:srgbClr val="A4A3A4"/>
          </p15:clr>
        </p15:guide>
        <p15:guide id="5" pos="5239">
          <p15:clr>
            <a:srgbClr val="A4A3A4"/>
          </p15:clr>
        </p15:guide>
        <p15:guide id="6" orient="horz" pos="346">
          <p15:clr>
            <a:srgbClr val="A4A3A4"/>
          </p15:clr>
        </p15:guide>
        <p15:guide id="7" pos="499">
          <p15:clr>
            <a:srgbClr val="A4A3A4"/>
          </p15:clr>
        </p15:guide>
        <p15:guide id="8" orient="horz" pos="482">
          <p15:clr>
            <a:srgbClr val="A4A3A4"/>
          </p15:clr>
        </p15:guide>
        <p15:guide id="9" orient="horz" pos="38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6B08"/>
    <a:srgbClr val="EF7F03"/>
    <a:srgbClr val="F09002"/>
    <a:srgbClr val="FD9E12"/>
    <a:srgbClr val="FFE55F"/>
    <a:srgbClr val="F0D757"/>
    <a:srgbClr val="FDDA8B"/>
    <a:srgbClr val="D7E3CF"/>
    <a:srgbClr val="7FC349"/>
    <a:srgbClr val="72D7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04" autoAdjust="0"/>
    <p:restoredTop sz="94660"/>
  </p:normalViewPr>
  <p:slideViewPr>
    <p:cSldViewPr snapToGrid="0" showGuides="1">
      <p:cViewPr varScale="1">
        <p:scale>
          <a:sx n="112" d="100"/>
          <a:sy n="112" d="100"/>
        </p:scale>
        <p:origin x="1824" y="192"/>
      </p:cViewPr>
      <p:guideLst>
        <p:guide orient="horz" pos="2160"/>
        <p:guide pos="2903"/>
        <p:guide pos="340"/>
        <p:guide orient="horz" pos="3952"/>
        <p:guide pos="5239"/>
        <p:guide orient="horz" pos="346"/>
        <p:guide pos="499"/>
        <p:guide orient="horz" pos="482"/>
        <p:guide orient="horz" pos="3816"/>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7642EB-1DA8-4F89-B81A-4D81B0C00A8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9725C20-6873-4887-8161-AF66E67AA62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B017CAB-C0B7-46C7-82D0-D537242D12D1}" type="datetimeFigureOut">
              <a:rPr lang="en-GB"/>
              <a:pPr>
                <a:defRPr/>
              </a:pPr>
              <a:t>16/08/2023</a:t>
            </a:fld>
            <a:endParaRPr lang="en-GB"/>
          </a:p>
        </p:txBody>
      </p:sp>
      <p:sp>
        <p:nvSpPr>
          <p:cNvPr id="4" name="Footer Placeholder 3">
            <a:extLst>
              <a:ext uri="{FF2B5EF4-FFF2-40B4-BE49-F238E27FC236}">
                <a16:creationId xmlns:a16="http://schemas.microsoft.com/office/drawing/2014/main" id="{D37D08AF-B2C3-42D5-A8E8-524FF3FFF78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0543AB4-B273-4438-8364-15EE380FAAC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41C80E9F-DC87-43EC-B47F-F8493C3BB63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A6A5057-0C13-4949-9D58-642151850C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61C9C80-69BF-4B01-A352-EC7B1E9F2EF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9241193-9CF6-4322-AA7F-E93CE3E2E0E9}" type="datetimeFigureOut">
              <a:rPr lang="en-GB"/>
              <a:pPr>
                <a:defRPr/>
              </a:pPr>
              <a:t>16/08/2023</a:t>
            </a:fld>
            <a:endParaRPr lang="en-GB"/>
          </a:p>
        </p:txBody>
      </p:sp>
      <p:sp>
        <p:nvSpPr>
          <p:cNvPr id="4" name="Slide Image Placeholder 3">
            <a:extLst>
              <a:ext uri="{FF2B5EF4-FFF2-40B4-BE49-F238E27FC236}">
                <a16:creationId xmlns:a16="http://schemas.microsoft.com/office/drawing/2014/main" id="{17DF5807-D4F1-4F7F-ACBB-3A14E2F3D33F}"/>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3511AF-5D70-4228-AB7A-FCA9A4A3074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FCE6349-60D2-479A-82AD-37B9175B8E4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B96913A-35F4-42A2-8BE2-842AAAC0B9B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A57A028-BD38-4C83-8822-58F9236707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57A028-BD38-4C83-8822-58F9236707A0}" type="slidenum">
              <a:rPr lang="en-GB" altLang="en-US" smtClean="0"/>
              <a:pPr/>
              <a:t>5</a:t>
            </a:fld>
            <a:endParaRPr lang="en-GB" altLang="en-US"/>
          </a:p>
        </p:txBody>
      </p:sp>
    </p:spTree>
    <p:extLst>
      <p:ext uri="{BB962C8B-B14F-4D97-AF65-F5344CB8AC3E}">
        <p14:creationId xmlns:p14="http://schemas.microsoft.com/office/powerpoint/2010/main" val="3816021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57A028-BD38-4C83-8822-58F9236707A0}" type="slidenum">
              <a:rPr lang="en-GB" altLang="en-US" smtClean="0"/>
              <a:pPr/>
              <a:t>6</a:t>
            </a:fld>
            <a:endParaRPr lang="en-GB" altLang="en-US"/>
          </a:p>
        </p:txBody>
      </p:sp>
    </p:spTree>
    <p:extLst>
      <p:ext uri="{BB962C8B-B14F-4D97-AF65-F5344CB8AC3E}">
        <p14:creationId xmlns:p14="http://schemas.microsoft.com/office/powerpoint/2010/main" val="18229884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735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7856A7E-8951-4CCC-961A-C9AF0F13FFD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966FCF9-40C0-4115-A6E0-031040B424AC}"/>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525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210B48B-5847-47FC-BB99-4841A68BD94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983897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E0E80EE2-7C75-41F6-BA83-4112E7F7ED0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D25487AE-4DD4-4A81-A2D7-A0D97F39C3D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DA07596-DBB6-4BA6-9A88-7BC85DA11D5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51CA767-1AF2-43F1-BA2E-C070299386B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31F06761-0995-4745-9B8C-6379022686E4}"/>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49868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36250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2AC2522-CE17-4A5E-B049-11E4AFAB656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39D5BA3-3E5C-4B45-AC22-CAFAEA914819}"/>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events-and-festivals-key-stage-2-year-3-4-5-6/ks2-topics-organised-events-and-awareness-days-weeks/ks2-topics-organised-events-and-awareness-days-weeks-road-safety-wee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8288493-405E-FBCA-AAC5-0D79C788F93F}"/>
              </a:ext>
            </a:extLst>
          </p:cNvPr>
          <p:cNvSpPr/>
          <p:nvPr/>
        </p:nvSpPr>
        <p:spPr>
          <a:xfrm>
            <a:off x="0" y="5855516"/>
            <a:ext cx="1308683" cy="10024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5407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3860FA4A-4FEE-3849-AD8C-6911010A26E0}"/>
              </a:ext>
            </a:extLst>
          </p:cNvPr>
          <p:cNvSpPr>
            <a:spLocks noGrp="1"/>
          </p:cNvSpPr>
          <p:nvPr>
            <p:ph type="title"/>
          </p:nvPr>
        </p:nvSpPr>
        <p:spPr>
          <a:xfrm>
            <a:off x="4778328" y="1278058"/>
            <a:ext cx="3728109" cy="399740"/>
          </a:xfrm>
        </p:spPr>
        <p:txBody>
          <a:bodyPr lIns="0"/>
          <a:lstStyle/>
          <a:p>
            <a:pPr eaLnBrk="1" hangingPunct="1"/>
            <a:r>
              <a:rPr lang="en-GB" altLang="en-US" sz="3600" dirty="0"/>
              <a:t>What Is Road Safety Week?</a:t>
            </a:r>
            <a:br>
              <a:rPr lang="en-GB" altLang="en-US" sz="3600" dirty="0"/>
            </a:br>
            <a:endParaRPr lang="en-GB" altLang="en-US" sz="3600" dirty="0"/>
          </a:p>
        </p:txBody>
      </p:sp>
      <p:sp>
        <p:nvSpPr>
          <p:cNvPr id="5" name="Content Placeholder 21">
            <a:extLst>
              <a:ext uri="{FF2B5EF4-FFF2-40B4-BE49-F238E27FC236}">
                <a16:creationId xmlns:a16="http://schemas.microsoft.com/office/drawing/2014/main" id="{AF321E0F-62D2-0A42-B7B5-47C5CF6C3334}"/>
              </a:ext>
            </a:extLst>
          </p:cNvPr>
          <p:cNvSpPr>
            <a:spLocks noGrp="1"/>
          </p:cNvSpPr>
          <p:nvPr>
            <p:ph idx="1"/>
          </p:nvPr>
        </p:nvSpPr>
        <p:spPr>
          <a:xfrm>
            <a:off x="4710588" y="1873662"/>
            <a:ext cx="3795849" cy="2025027"/>
          </a:xfrm>
        </p:spPr>
        <p:txBody>
          <a:bodyPr lIns="108000" tIns="108000" rIns="108000" bIns="108000"/>
          <a:lstStyle/>
          <a:p>
            <a:pPr eaLnBrk="1" hangingPunct="1"/>
            <a:r>
              <a:rPr lang="en-GB" altLang="en-US" dirty="0">
                <a:solidFill>
                  <a:schemeClr val="tx1"/>
                </a:solidFill>
                <a:latin typeface="Twinkl" pitchFamily="2" charset="0"/>
              </a:rPr>
              <a:t>Road Safety Week happens every year in November and is the UK’s biggest road safety event, organised by the charity ‘</a:t>
            </a:r>
            <a:r>
              <a:rPr lang="en-GB" altLang="en-US" b="1" dirty="0">
                <a:solidFill>
                  <a:schemeClr val="tx1"/>
                </a:solidFill>
                <a:latin typeface="Twinkl" pitchFamily="2" charset="0"/>
              </a:rPr>
              <a:t>Brake</a:t>
            </a:r>
            <a:r>
              <a:rPr lang="en-GB" altLang="en-US" dirty="0">
                <a:solidFill>
                  <a:schemeClr val="tx1"/>
                </a:solidFill>
                <a:latin typeface="Twinkl" pitchFamily="2" charset="0"/>
              </a:rPr>
              <a:t>’.</a:t>
            </a:r>
          </a:p>
          <a:p>
            <a:pPr eaLnBrk="1" hangingPunct="1"/>
            <a:r>
              <a:rPr lang="en-GB" altLang="en-US" dirty="0">
                <a:solidFill>
                  <a:schemeClr val="tx1"/>
                </a:solidFill>
                <a:latin typeface="Twinkl" pitchFamily="2" charset="0"/>
              </a:rPr>
              <a:t>Road Safety Week inspires schools, businesses and communities all around the country to get involved to learn and spread the word about road safety. </a:t>
            </a:r>
          </a:p>
          <a:p>
            <a:pPr eaLnBrk="1" hangingPunct="1"/>
            <a:r>
              <a:rPr lang="en-GB" altLang="en-US" dirty="0">
                <a:solidFill>
                  <a:schemeClr val="tx1"/>
                </a:solidFill>
                <a:latin typeface="Twinkl" pitchFamily="2" charset="0"/>
              </a:rPr>
              <a:t>This year, the theme is </a:t>
            </a:r>
            <a:r>
              <a:rPr lang="en-GB" altLang="en-US" b="1" dirty="0">
                <a:solidFill>
                  <a:schemeClr val="tx1"/>
                </a:solidFill>
                <a:latin typeface="Twinkl" pitchFamily="2" charset="0"/>
              </a:rPr>
              <a:t>Let’s Talk About... SPEED.</a:t>
            </a:r>
          </a:p>
        </p:txBody>
      </p:sp>
      <p:pic>
        <p:nvPicPr>
          <p:cNvPr id="14" name="Picture 13">
            <a:extLst>
              <a:ext uri="{FF2B5EF4-FFF2-40B4-BE49-F238E27FC236}">
                <a16:creationId xmlns:a16="http://schemas.microsoft.com/office/drawing/2014/main" id="{C7B0CF3E-5CBB-404B-BBD5-A6AA12FC29A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92163" y="766329"/>
            <a:ext cx="3816350" cy="5291571"/>
          </a:xfrm>
          <a:prstGeom prst="rect">
            <a:avLst/>
          </a:prstGeom>
        </p:spPr>
      </p:pic>
    </p:spTree>
    <p:extLst>
      <p:ext uri="{BB962C8B-B14F-4D97-AF65-F5344CB8AC3E}">
        <p14:creationId xmlns:p14="http://schemas.microsoft.com/office/powerpoint/2010/main" val="168373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0">
            <a:extLst>
              <a:ext uri="{FF2B5EF4-FFF2-40B4-BE49-F238E27FC236}">
                <a16:creationId xmlns:a16="http://schemas.microsoft.com/office/drawing/2014/main" id="{14ED1647-60AE-4A4C-8C76-6306B5553D4C}"/>
              </a:ext>
            </a:extLst>
          </p:cNvPr>
          <p:cNvSpPr>
            <a:spLocks noGrp="1"/>
          </p:cNvSpPr>
          <p:nvPr>
            <p:ph type="title"/>
          </p:nvPr>
        </p:nvSpPr>
        <p:spPr>
          <a:xfrm>
            <a:off x="457200" y="479425"/>
            <a:ext cx="8220075" cy="993775"/>
          </a:xfrm>
        </p:spPr>
        <p:txBody>
          <a:bodyPr/>
          <a:lstStyle/>
          <a:p>
            <a:pPr eaLnBrk="1" hangingPunct="1"/>
            <a:r>
              <a:rPr lang="en-GB" altLang="en-US" sz="3600" dirty="0"/>
              <a:t>Why Do We Need It?</a:t>
            </a:r>
          </a:p>
        </p:txBody>
      </p:sp>
      <p:sp>
        <p:nvSpPr>
          <p:cNvPr id="8" name="Content Placeholder 21">
            <a:extLst>
              <a:ext uri="{FF2B5EF4-FFF2-40B4-BE49-F238E27FC236}">
                <a16:creationId xmlns:a16="http://schemas.microsoft.com/office/drawing/2014/main" id="{AC0D818D-11D7-1647-B911-8CAC6250CD0B}"/>
              </a:ext>
            </a:extLst>
          </p:cNvPr>
          <p:cNvSpPr>
            <a:spLocks noGrp="1"/>
          </p:cNvSpPr>
          <p:nvPr>
            <p:ph idx="1"/>
          </p:nvPr>
        </p:nvSpPr>
        <p:spPr>
          <a:xfrm>
            <a:off x="755650" y="1514475"/>
            <a:ext cx="7632700" cy="1103313"/>
          </a:xfrm>
        </p:spPr>
        <p:txBody>
          <a:bodyPr lIns="108000" tIns="108000" rIns="108000" bIns="108000"/>
          <a:lstStyle/>
          <a:p>
            <a:pPr eaLnBrk="1" hangingPunct="1"/>
            <a:r>
              <a:rPr lang="en-GB" altLang="en-US" dirty="0">
                <a:latin typeface="Twinkl" pitchFamily="2" charset="0"/>
              </a:rPr>
              <a:t>Brake started Road Safety Week in 1997 to raise awareness of road safety in order to cut the number of injuries and deaths on roads.</a:t>
            </a:r>
          </a:p>
        </p:txBody>
      </p:sp>
      <p:grpSp>
        <p:nvGrpSpPr>
          <p:cNvPr id="9" name="Group 8">
            <a:extLst>
              <a:ext uri="{FF2B5EF4-FFF2-40B4-BE49-F238E27FC236}">
                <a16:creationId xmlns:a16="http://schemas.microsoft.com/office/drawing/2014/main" id="{2271AC46-2A19-A040-AFED-968BE80ED808}"/>
              </a:ext>
            </a:extLst>
          </p:cNvPr>
          <p:cNvGrpSpPr>
            <a:grpSpLocks/>
          </p:cNvGrpSpPr>
          <p:nvPr/>
        </p:nvGrpSpPr>
        <p:grpSpPr bwMode="auto">
          <a:xfrm>
            <a:off x="663575" y="2260137"/>
            <a:ext cx="7724775" cy="4016836"/>
            <a:chOff x="663452" y="2259970"/>
            <a:chExt cx="7724898" cy="4017471"/>
          </a:xfrm>
        </p:grpSpPr>
        <p:grpSp>
          <p:nvGrpSpPr>
            <p:cNvPr id="10" name="Group 4">
              <a:extLst>
                <a:ext uri="{FF2B5EF4-FFF2-40B4-BE49-F238E27FC236}">
                  <a16:creationId xmlns:a16="http://schemas.microsoft.com/office/drawing/2014/main" id="{EA7C20AD-F8CE-7F4A-A1BF-E2172AEB407D}"/>
                </a:ext>
              </a:extLst>
            </p:cNvPr>
            <p:cNvGrpSpPr>
              <a:grpSpLocks/>
            </p:cNvGrpSpPr>
            <p:nvPr/>
          </p:nvGrpSpPr>
          <p:grpSpPr bwMode="auto">
            <a:xfrm>
              <a:off x="663452" y="2259970"/>
              <a:ext cx="7724898" cy="3708548"/>
              <a:chOff x="663452" y="2259970"/>
              <a:chExt cx="7724898" cy="3708548"/>
            </a:xfrm>
          </p:grpSpPr>
          <p:sp>
            <p:nvSpPr>
              <p:cNvPr id="12" name="Rectangle 2">
                <a:extLst>
                  <a:ext uri="{FF2B5EF4-FFF2-40B4-BE49-F238E27FC236}">
                    <a16:creationId xmlns:a16="http://schemas.microsoft.com/office/drawing/2014/main" id="{B6AE1F1C-4BB7-A94F-97B8-E32196BB79B3}"/>
                  </a:ext>
                </a:extLst>
              </p:cNvPr>
              <p:cNvSpPr>
                <a:spLocks noChangeArrowheads="1"/>
              </p:cNvSpPr>
              <p:nvPr/>
            </p:nvSpPr>
            <p:spPr bwMode="auto">
              <a:xfrm>
                <a:off x="2882689" y="2579680"/>
                <a:ext cx="5505661" cy="2035313"/>
              </a:xfrm>
              <a:prstGeom prst="rect">
                <a:avLst/>
              </a:prstGeom>
              <a:solidFill>
                <a:srgbClr val="FD9E1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4000" tIns="72000" rIns="144000" bIns="72000"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Deaths and injuries from road accidents have gone down since 1997 but more</a:t>
                </a:r>
                <a:br>
                  <a:rPr lang="en-GB" altLang="en-US" dirty="0">
                    <a:solidFill>
                      <a:schemeClr val="bg1"/>
                    </a:solidFill>
                  </a:rPr>
                </a:br>
                <a:r>
                  <a:rPr lang="en-GB" altLang="en-US" dirty="0">
                    <a:solidFill>
                      <a:schemeClr val="bg1"/>
                    </a:solidFill>
                  </a:rPr>
                  <a:t>still needs to be done to keep </a:t>
                </a:r>
                <a:br>
                  <a:rPr lang="en-GB" altLang="en-US" dirty="0">
                    <a:solidFill>
                      <a:schemeClr val="bg1"/>
                    </a:solidFill>
                  </a:rPr>
                </a:br>
                <a:r>
                  <a:rPr lang="en-GB" altLang="en-US" dirty="0">
                    <a:solidFill>
                      <a:schemeClr val="bg1"/>
                    </a:solidFill>
                  </a:rPr>
                  <a:t>the numbers going in the </a:t>
                </a:r>
                <a:br>
                  <a:rPr lang="en-GB" altLang="en-US" dirty="0">
                    <a:solidFill>
                      <a:schemeClr val="bg1"/>
                    </a:solidFill>
                  </a:rPr>
                </a:br>
                <a:r>
                  <a:rPr lang="en-GB" altLang="en-US" dirty="0">
                    <a:solidFill>
                      <a:schemeClr val="bg1"/>
                    </a:solidFill>
                  </a:rPr>
                  <a:t>right direction.</a:t>
                </a:r>
              </a:p>
            </p:txBody>
          </p:sp>
          <p:pic>
            <p:nvPicPr>
              <p:cNvPr id="13" name="Picture 3">
                <a:extLst>
                  <a:ext uri="{FF2B5EF4-FFF2-40B4-BE49-F238E27FC236}">
                    <a16:creationId xmlns:a16="http://schemas.microsoft.com/office/drawing/2014/main" id="{EEEDCDF9-AF22-884D-8AA8-BD30164E281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63452" y="2259970"/>
                <a:ext cx="2715583" cy="370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1">
              <a:extLst>
                <a:ext uri="{FF2B5EF4-FFF2-40B4-BE49-F238E27FC236}">
                  <a16:creationId xmlns:a16="http://schemas.microsoft.com/office/drawing/2014/main" id="{52D862AE-1051-E04E-B160-E36309617FB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03113" y="3261784"/>
              <a:ext cx="2085236" cy="3015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0770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155A4AC-64F1-B74F-97E2-8C26D7402472}"/>
              </a:ext>
            </a:extLst>
          </p:cNvPr>
          <p:cNvSpPr>
            <a:spLocks noGrp="1"/>
          </p:cNvSpPr>
          <p:nvPr>
            <p:ph type="title"/>
          </p:nvPr>
        </p:nvSpPr>
        <p:spPr>
          <a:xfrm>
            <a:off x="457200" y="479425"/>
            <a:ext cx="8220075" cy="993775"/>
          </a:xfrm>
        </p:spPr>
        <p:txBody>
          <a:bodyPr/>
          <a:lstStyle/>
          <a:p>
            <a:r>
              <a:rPr lang="en-GB" sz="3600" u="none" strike="noStrike" dirty="0">
                <a:solidFill>
                  <a:srgbClr val="1C1C1C"/>
                </a:solidFill>
                <a:effectLst/>
                <a:latin typeface="Twinkl" panose="02000000000000000000" pitchFamily="2" charset="77"/>
              </a:rPr>
              <a:t>There Is No Need to Speed</a:t>
            </a:r>
            <a:endParaRPr lang="en-GB" altLang="en-US" sz="3600" dirty="0">
              <a:latin typeface="Twinkl" panose="02000000000000000000" pitchFamily="2" charset="77"/>
            </a:endParaRPr>
          </a:p>
        </p:txBody>
      </p:sp>
      <p:sp>
        <p:nvSpPr>
          <p:cNvPr id="8" name="Content Placeholder 2">
            <a:extLst>
              <a:ext uri="{FF2B5EF4-FFF2-40B4-BE49-F238E27FC236}">
                <a16:creationId xmlns:a16="http://schemas.microsoft.com/office/drawing/2014/main" id="{F17B0E8C-7236-D742-B282-9CF6D876DC43}"/>
              </a:ext>
            </a:extLst>
          </p:cNvPr>
          <p:cNvSpPr>
            <a:spLocks noGrp="1"/>
          </p:cNvSpPr>
          <p:nvPr>
            <p:ph idx="1"/>
          </p:nvPr>
        </p:nvSpPr>
        <p:spPr>
          <a:xfrm>
            <a:off x="756581" y="1271865"/>
            <a:ext cx="7524750" cy="2445893"/>
          </a:xfrm>
        </p:spPr>
        <p:txBody>
          <a:bodyPr/>
          <a:lstStyle/>
          <a:p>
            <a:pPr>
              <a:lnSpc>
                <a:spcPct val="100000"/>
              </a:lnSpc>
            </a:pPr>
            <a:r>
              <a:rPr lang="en-GB" altLang="en-US" dirty="0">
                <a:latin typeface="Twinkl" pitchFamily="2" charset="0"/>
              </a:rPr>
              <a:t>The aim of Road Safety Week is to learn how to stay safe around, on and near the road.</a:t>
            </a:r>
          </a:p>
          <a:p>
            <a:pPr>
              <a:lnSpc>
                <a:spcPct val="100000"/>
              </a:lnSpc>
            </a:pPr>
            <a:r>
              <a:rPr lang="en-GB" altLang="en-US" dirty="0">
                <a:latin typeface="Twinkl" pitchFamily="2" charset="0"/>
              </a:rPr>
              <a:t>When traffic moves slowly, pedestrians, cyclists and drivers are safer. The slower the traffic, the quicker it can stop. If we drive faster than the speed limit, or too fast for the road conditions, we increase the risk of a crash!</a:t>
            </a:r>
          </a:p>
          <a:p>
            <a:pPr>
              <a:lnSpc>
                <a:spcPct val="100000"/>
              </a:lnSpc>
            </a:pPr>
            <a:r>
              <a:rPr lang="en-GB" dirty="0"/>
              <a:t>Can you think of some job roles that help to keep our roads safe? </a:t>
            </a:r>
          </a:p>
          <a:p>
            <a:pPr>
              <a:lnSpc>
                <a:spcPct val="100000"/>
              </a:lnSpc>
            </a:pPr>
            <a:endParaRPr lang="en-GB" altLang="en-US" dirty="0">
              <a:latin typeface="Twinkl" pitchFamily="2" charset="0"/>
            </a:endParaRPr>
          </a:p>
        </p:txBody>
      </p:sp>
      <p:sp>
        <p:nvSpPr>
          <p:cNvPr id="2" name="Rounded Rectangle 2">
            <a:extLst>
              <a:ext uri="{FF2B5EF4-FFF2-40B4-BE49-F238E27FC236}">
                <a16:creationId xmlns:a16="http://schemas.microsoft.com/office/drawing/2014/main" id="{B40609DE-4984-90E9-9649-628A64EAED23}"/>
              </a:ext>
            </a:extLst>
          </p:cNvPr>
          <p:cNvSpPr/>
          <p:nvPr/>
        </p:nvSpPr>
        <p:spPr>
          <a:xfrm>
            <a:off x="721000" y="3599725"/>
            <a:ext cx="2414887" cy="1293273"/>
          </a:xfrm>
          <a:prstGeom prst="roundRect">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400" dirty="0">
                <a:solidFill>
                  <a:schemeClr val="bg1"/>
                </a:solidFill>
              </a:rPr>
              <a:t>Police</a:t>
            </a:r>
            <a:endParaRPr lang="en-US" sz="2400" dirty="0">
              <a:solidFill>
                <a:schemeClr val="bg1"/>
              </a:solidFill>
            </a:endParaRPr>
          </a:p>
        </p:txBody>
      </p:sp>
      <p:sp>
        <p:nvSpPr>
          <p:cNvPr id="3" name="Rounded Rectangle 8">
            <a:extLst>
              <a:ext uri="{FF2B5EF4-FFF2-40B4-BE49-F238E27FC236}">
                <a16:creationId xmlns:a16="http://schemas.microsoft.com/office/drawing/2014/main" id="{C3135EF7-DA63-904F-C5BA-CB2C7B35DA89}"/>
              </a:ext>
            </a:extLst>
          </p:cNvPr>
          <p:cNvSpPr/>
          <p:nvPr/>
        </p:nvSpPr>
        <p:spPr>
          <a:xfrm>
            <a:off x="3311513" y="3584284"/>
            <a:ext cx="2414887" cy="1293273"/>
          </a:xfrm>
          <a:prstGeom prst="roundRect">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400" dirty="0">
                <a:solidFill>
                  <a:schemeClr val="bg1"/>
                </a:solidFill>
              </a:rPr>
              <a:t>Paramedic</a:t>
            </a:r>
            <a:endParaRPr lang="en-US" sz="2400" dirty="0">
              <a:solidFill>
                <a:schemeClr val="bg1"/>
              </a:solidFill>
            </a:endParaRPr>
          </a:p>
        </p:txBody>
      </p:sp>
      <p:sp>
        <p:nvSpPr>
          <p:cNvPr id="4" name="Rounded Rectangle 9">
            <a:extLst>
              <a:ext uri="{FF2B5EF4-FFF2-40B4-BE49-F238E27FC236}">
                <a16:creationId xmlns:a16="http://schemas.microsoft.com/office/drawing/2014/main" id="{690C3A3C-8057-EA7E-FC0A-7AB2EC89069A}"/>
              </a:ext>
            </a:extLst>
          </p:cNvPr>
          <p:cNvSpPr/>
          <p:nvPr/>
        </p:nvSpPr>
        <p:spPr>
          <a:xfrm>
            <a:off x="5902026" y="3584284"/>
            <a:ext cx="2414887" cy="1293273"/>
          </a:xfrm>
          <a:prstGeom prst="roundRect">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Crossing Patrol Officer</a:t>
            </a:r>
            <a:endParaRPr lang="en-US" sz="2400" dirty="0">
              <a:solidFill>
                <a:schemeClr val="bg1"/>
              </a:solidFill>
            </a:endParaRPr>
          </a:p>
        </p:txBody>
      </p:sp>
      <p:pic>
        <p:nvPicPr>
          <p:cNvPr id="5" name="Picture 4" descr="A person in a costume&#10;&#10;Description automatically generated with medium confidence">
            <a:extLst>
              <a:ext uri="{FF2B5EF4-FFF2-40B4-BE49-F238E27FC236}">
                <a16:creationId xmlns:a16="http://schemas.microsoft.com/office/drawing/2014/main" id="{D8163335-2659-835E-4F0E-30D847A5513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2"/>
          <a:stretch/>
        </p:blipFill>
        <p:spPr>
          <a:xfrm>
            <a:off x="3874454" y="4380096"/>
            <a:ext cx="1436455" cy="2035423"/>
          </a:xfrm>
          <a:prstGeom prst="rect">
            <a:avLst/>
          </a:prstGeom>
        </p:spPr>
      </p:pic>
      <p:pic>
        <p:nvPicPr>
          <p:cNvPr id="6" name="Picture 5" descr="A picture containing text&#10;&#10;Description automatically generated">
            <a:extLst>
              <a:ext uri="{FF2B5EF4-FFF2-40B4-BE49-F238E27FC236}">
                <a16:creationId xmlns:a16="http://schemas.microsoft.com/office/drawing/2014/main" id="{0225E849-A9F6-4468-C6B5-550D2049DF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087" y="4759523"/>
            <a:ext cx="2308800" cy="1656569"/>
          </a:xfrm>
          <a:prstGeom prst="rect">
            <a:avLst/>
          </a:prstGeom>
        </p:spPr>
      </p:pic>
      <p:pic>
        <p:nvPicPr>
          <p:cNvPr id="9" name="Picture 8" descr="A picture containing text, person, standing&#10;&#10;Description automatically generated">
            <a:extLst>
              <a:ext uri="{FF2B5EF4-FFF2-40B4-BE49-F238E27FC236}">
                <a16:creationId xmlns:a16="http://schemas.microsoft.com/office/drawing/2014/main" id="{E4E7B871-7CD9-60AB-5002-7B6E948CD45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77255" y="4253318"/>
            <a:ext cx="2308801" cy="2153538"/>
          </a:xfrm>
          <a:prstGeom prst="rect">
            <a:avLst/>
          </a:prstGeom>
        </p:spPr>
      </p:pic>
    </p:spTree>
    <p:extLst>
      <p:ext uri="{BB962C8B-B14F-4D97-AF65-F5344CB8AC3E}">
        <p14:creationId xmlns:p14="http://schemas.microsoft.com/office/powerpoint/2010/main" val="247281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par>
                                <p:cTn id="24" presetID="10" presetClass="entr" presetSubtype="0" fill="hold" nodeType="withEffect">
                                  <p:stCondLst>
                                    <p:cond delay="5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par>
                                <p:cTn id="33" presetID="10" presetClass="entr" presetSubtype="0" fill="hold" nodeType="withEffect">
                                  <p:stCondLst>
                                    <p:cond delay="5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par>
                                <p:cTn id="42" presetID="10" presetClass="entr" presetSubtype="0" fill="hold" nodeType="withEffect">
                                  <p:stCondLst>
                                    <p:cond delay="5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92887-DB67-D540-88AE-14BBF982850A}"/>
              </a:ext>
            </a:extLst>
          </p:cNvPr>
          <p:cNvSpPr>
            <a:spLocks noGrp="1"/>
          </p:cNvSpPr>
          <p:nvPr>
            <p:ph type="title"/>
          </p:nvPr>
        </p:nvSpPr>
        <p:spPr>
          <a:xfrm>
            <a:off x="457200" y="479425"/>
            <a:ext cx="8220075" cy="993775"/>
          </a:xfrm>
        </p:spPr>
        <p:txBody>
          <a:bodyPr/>
          <a:lstStyle/>
          <a:p>
            <a:r>
              <a:rPr lang="en-GB" altLang="en-US" sz="3600" dirty="0"/>
              <a:t>There Is No Need to Speed</a:t>
            </a:r>
          </a:p>
        </p:txBody>
      </p:sp>
      <p:sp>
        <p:nvSpPr>
          <p:cNvPr id="3" name="Content Placeholder 2">
            <a:extLst>
              <a:ext uri="{FF2B5EF4-FFF2-40B4-BE49-F238E27FC236}">
                <a16:creationId xmlns:a16="http://schemas.microsoft.com/office/drawing/2014/main" id="{AB3EB812-C570-A844-BF44-EF2F33CA9C1A}"/>
              </a:ext>
            </a:extLst>
          </p:cNvPr>
          <p:cNvSpPr>
            <a:spLocks noGrp="1"/>
          </p:cNvSpPr>
          <p:nvPr>
            <p:ph idx="1"/>
          </p:nvPr>
        </p:nvSpPr>
        <p:spPr>
          <a:xfrm>
            <a:off x="773095" y="1521422"/>
            <a:ext cx="7904180" cy="993775"/>
          </a:xfrm>
        </p:spPr>
        <p:txBody>
          <a:bodyPr/>
          <a:lstStyle/>
          <a:p>
            <a:pPr>
              <a:lnSpc>
                <a:spcPct val="107000"/>
              </a:lnSpc>
              <a:spcAft>
                <a:spcPts val="1500"/>
              </a:spcAft>
            </a:pPr>
            <a:r>
              <a:rPr lang="en-GB" altLang="en-US" dirty="0">
                <a:solidFill>
                  <a:srgbClr val="000000"/>
                </a:solidFill>
                <a:latin typeface="Twinkl" pitchFamily="2" charset="0"/>
                <a:cs typeface="Times New Roman" panose="02020603050405020304" pitchFamily="18" charset="0"/>
              </a:rPr>
              <a:t>Every four minutes, someone is seriously hurt on roads in the UK.</a:t>
            </a:r>
          </a:p>
          <a:p>
            <a:pPr>
              <a:lnSpc>
                <a:spcPct val="107000"/>
              </a:lnSpc>
              <a:spcAft>
                <a:spcPts val="1500"/>
              </a:spcAft>
            </a:pPr>
            <a:r>
              <a:rPr lang="en-GB" altLang="en-US" b="1" dirty="0">
                <a:solidFill>
                  <a:srgbClr val="E26B08"/>
                </a:solidFill>
                <a:latin typeface="Twinkl" pitchFamily="2" charset="0"/>
                <a:cs typeface="Times New Roman" panose="02020603050405020304" pitchFamily="18" charset="0"/>
              </a:rPr>
              <a:t>We all have a responsibility to make our journeys as safe as possible.</a:t>
            </a:r>
          </a:p>
        </p:txBody>
      </p:sp>
      <p:pic>
        <p:nvPicPr>
          <p:cNvPr id="6" name="Picture 5">
            <a:extLst>
              <a:ext uri="{FF2B5EF4-FFF2-40B4-BE49-F238E27FC236}">
                <a16:creationId xmlns:a16="http://schemas.microsoft.com/office/drawing/2014/main" id="{2ABC8D81-4F7F-5147-946B-616DCA91E3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25185" y="3608983"/>
            <a:ext cx="3777916" cy="2671502"/>
          </a:xfrm>
          <a:prstGeom prst="rect">
            <a:avLst/>
          </a:prstGeom>
        </p:spPr>
      </p:pic>
      <p:sp>
        <p:nvSpPr>
          <p:cNvPr id="8" name="TextBox 7">
            <a:extLst>
              <a:ext uri="{FF2B5EF4-FFF2-40B4-BE49-F238E27FC236}">
                <a16:creationId xmlns:a16="http://schemas.microsoft.com/office/drawing/2014/main" id="{879FEEA6-6BD2-5977-D48F-4B28D92400F5}"/>
              </a:ext>
            </a:extLst>
          </p:cNvPr>
          <p:cNvSpPr txBox="1"/>
          <p:nvPr/>
        </p:nvSpPr>
        <p:spPr>
          <a:xfrm>
            <a:off x="702644" y="2683043"/>
            <a:ext cx="7538988" cy="1168012"/>
          </a:xfrm>
          <a:prstGeom prst="rect">
            <a:avLst/>
          </a:prstGeom>
          <a:noFill/>
        </p:spPr>
        <p:txBody>
          <a:bodyPr wrap="square">
            <a:spAutoFit/>
          </a:bodyPr>
          <a:lstStyle/>
          <a:p>
            <a:pPr>
              <a:lnSpc>
                <a:spcPct val="107000"/>
              </a:lnSpc>
              <a:spcAft>
                <a:spcPts val="1500"/>
              </a:spcAft>
            </a:pPr>
            <a:r>
              <a:rPr lang="en-GB" altLang="en-US" dirty="0">
                <a:solidFill>
                  <a:srgbClr val="000000"/>
                </a:solidFill>
                <a:latin typeface="Twinkl" pitchFamily="2" charset="0"/>
                <a:cs typeface="Times New Roman" panose="02020603050405020304" pitchFamily="18" charset="0"/>
              </a:rPr>
              <a:t>The stopping distance at 20mph is 12 metres (or 3 car lengths). </a:t>
            </a:r>
            <a:br>
              <a:rPr lang="en-GB" altLang="en-US" dirty="0">
                <a:solidFill>
                  <a:srgbClr val="000000"/>
                </a:solidFill>
                <a:latin typeface="Twinkl" pitchFamily="2" charset="0"/>
                <a:cs typeface="Times New Roman" panose="02020603050405020304" pitchFamily="18" charset="0"/>
              </a:rPr>
            </a:br>
            <a:r>
              <a:rPr lang="en-GB" altLang="en-US" dirty="0">
                <a:solidFill>
                  <a:srgbClr val="000000"/>
                </a:solidFill>
                <a:latin typeface="Twinkl" pitchFamily="2" charset="0"/>
                <a:cs typeface="Times New Roman" panose="02020603050405020304" pitchFamily="18" charset="0"/>
              </a:rPr>
              <a:t>The stopping distance at 30mph is 23 metres (or 6 car lengths).</a:t>
            </a:r>
          </a:p>
          <a:p>
            <a:pPr>
              <a:lnSpc>
                <a:spcPct val="107000"/>
              </a:lnSpc>
              <a:spcAft>
                <a:spcPts val="1500"/>
              </a:spcAft>
            </a:pPr>
            <a:r>
              <a:rPr lang="en-GB" altLang="en-US" dirty="0">
                <a:solidFill>
                  <a:srgbClr val="000000"/>
                </a:solidFill>
                <a:latin typeface="Twinkl" pitchFamily="2" charset="0"/>
                <a:cs typeface="Times New Roman" panose="02020603050405020304" pitchFamily="18" charset="0"/>
              </a:rPr>
              <a:t>Which is safer?</a:t>
            </a:r>
          </a:p>
        </p:txBody>
      </p:sp>
    </p:spTree>
    <p:extLst>
      <p:ext uri="{BB962C8B-B14F-4D97-AF65-F5344CB8AC3E}">
        <p14:creationId xmlns:p14="http://schemas.microsoft.com/office/powerpoint/2010/main" val="378257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92887-DB67-D540-88AE-14BBF982850A}"/>
              </a:ext>
            </a:extLst>
          </p:cNvPr>
          <p:cNvSpPr>
            <a:spLocks noGrp="1"/>
          </p:cNvSpPr>
          <p:nvPr>
            <p:ph type="title"/>
          </p:nvPr>
        </p:nvSpPr>
        <p:spPr>
          <a:xfrm>
            <a:off x="457200" y="479425"/>
            <a:ext cx="8220075" cy="993775"/>
          </a:xfrm>
        </p:spPr>
        <p:txBody>
          <a:bodyPr/>
          <a:lstStyle/>
          <a:p>
            <a:r>
              <a:rPr lang="en-GB" altLang="en-US" sz="3600" dirty="0"/>
              <a:t>There Is No Need to Speed</a:t>
            </a:r>
          </a:p>
        </p:txBody>
      </p:sp>
      <p:sp>
        <p:nvSpPr>
          <p:cNvPr id="4" name="Content Placeholder 21">
            <a:extLst>
              <a:ext uri="{FF2B5EF4-FFF2-40B4-BE49-F238E27FC236}">
                <a16:creationId xmlns:a16="http://schemas.microsoft.com/office/drawing/2014/main" id="{66F0751B-F245-3E10-1D6F-180E36FEECD8}"/>
              </a:ext>
            </a:extLst>
          </p:cNvPr>
          <p:cNvSpPr txBox="1">
            <a:spLocks/>
          </p:cNvSpPr>
          <p:nvPr/>
        </p:nvSpPr>
        <p:spPr bwMode="auto">
          <a:xfrm>
            <a:off x="804862" y="1473200"/>
            <a:ext cx="7524750" cy="1462505"/>
          </a:xfrm>
          <a:prstGeom prst="rect">
            <a:avLst/>
          </a:prstGeom>
          <a:solidFill>
            <a:srgbClr val="FD9E12"/>
          </a:solidFill>
          <a:ln>
            <a:noFill/>
          </a:ln>
          <a:extLst>
            <a:ext uri="{91240B29-F687-4F45-9708-019B960494DF}">
              <a14:hiddenLine xmlns:a14="http://schemas.microsoft.com/office/drawing/2010/main" w="25400">
                <a:solidFill>
                  <a:srgbClr val="000000"/>
                </a:solidFill>
                <a:round/>
                <a:headEnd/>
                <a:tailEnd/>
              </a14:hiddenLine>
            </a:ext>
          </a:extLst>
        </p:spPr>
        <p:txBody>
          <a:bodyPr vert="horz" wrap="square" lIns="216000" tIns="108000" rIns="108000" bIns="108000" numCol="1" anchor="ctr"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GB" b="1" dirty="0">
                <a:solidFill>
                  <a:schemeClr val="bg1"/>
                </a:solidFill>
              </a:rPr>
              <a:t>Did You Know…?</a:t>
            </a:r>
          </a:p>
          <a:p>
            <a:pPr eaLnBrk="1" hangingPunct="1"/>
            <a:r>
              <a:rPr lang="en-GB" altLang="en-US" dirty="0">
                <a:solidFill>
                  <a:schemeClr val="bg1"/>
                </a:solidFill>
                <a:latin typeface="Twinkl" pitchFamily="2" charset="0"/>
              </a:rPr>
              <a:t>Maximum speed limit signs on the road are white with a red outline.</a:t>
            </a:r>
          </a:p>
          <a:p>
            <a:pPr eaLnBrk="1" hangingPunct="1"/>
            <a:r>
              <a:rPr lang="en-GB" altLang="en-US" dirty="0">
                <a:solidFill>
                  <a:schemeClr val="bg1"/>
                </a:solidFill>
                <a:latin typeface="Twinkl" pitchFamily="2" charset="0"/>
              </a:rPr>
              <a:t>Minimum speed limit signs often have blue circles. </a:t>
            </a:r>
          </a:p>
        </p:txBody>
      </p:sp>
      <p:pic>
        <p:nvPicPr>
          <p:cNvPr id="8" name="Picture 7">
            <a:extLst>
              <a:ext uri="{FF2B5EF4-FFF2-40B4-BE49-F238E27FC236}">
                <a16:creationId xmlns:a16="http://schemas.microsoft.com/office/drawing/2014/main" id="{B84E2AD6-20D3-5632-6840-7D04CBB9B9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31849" y="3286460"/>
            <a:ext cx="2618205" cy="3116179"/>
          </a:xfrm>
          <a:prstGeom prst="rect">
            <a:avLst/>
          </a:prstGeom>
        </p:spPr>
      </p:pic>
      <p:pic>
        <p:nvPicPr>
          <p:cNvPr id="10" name="Picture 9">
            <a:extLst>
              <a:ext uri="{FF2B5EF4-FFF2-40B4-BE49-F238E27FC236}">
                <a16:creationId xmlns:a16="http://schemas.microsoft.com/office/drawing/2014/main" id="{C4CC5FEB-5152-3CA7-8430-42C2B4A8F4A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39733" y="3302317"/>
            <a:ext cx="2618205" cy="3100322"/>
          </a:xfrm>
          <a:prstGeom prst="rect">
            <a:avLst/>
          </a:prstGeom>
        </p:spPr>
      </p:pic>
    </p:spTree>
    <p:extLst>
      <p:ext uri="{BB962C8B-B14F-4D97-AF65-F5344CB8AC3E}">
        <p14:creationId xmlns:p14="http://schemas.microsoft.com/office/powerpoint/2010/main" val="107703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0CD2E05-F967-5D49-802B-4053C9CB0E39}"/>
              </a:ext>
            </a:extLst>
          </p:cNvPr>
          <p:cNvSpPr/>
          <p:nvPr/>
        </p:nvSpPr>
        <p:spPr>
          <a:xfrm>
            <a:off x="457200" y="706069"/>
            <a:ext cx="8229600" cy="856328"/>
          </a:xfrm>
          <a:prstGeom prst="rect">
            <a:avLst/>
          </a:prstGeom>
          <a:solidFill>
            <a:srgbClr val="FD9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20">
            <a:extLst>
              <a:ext uri="{FF2B5EF4-FFF2-40B4-BE49-F238E27FC236}">
                <a16:creationId xmlns:a16="http://schemas.microsoft.com/office/drawing/2014/main" id="{6EF89100-0E80-D24D-A8CA-D7FCD2981B4E}"/>
              </a:ext>
            </a:extLst>
          </p:cNvPr>
          <p:cNvSpPr>
            <a:spLocks noGrp="1"/>
          </p:cNvSpPr>
          <p:nvPr>
            <p:ph type="title"/>
          </p:nvPr>
        </p:nvSpPr>
        <p:spPr>
          <a:xfrm>
            <a:off x="457200" y="659734"/>
            <a:ext cx="8220075" cy="993775"/>
          </a:xfrm>
        </p:spPr>
        <p:txBody>
          <a:bodyPr/>
          <a:lstStyle/>
          <a:p>
            <a:pPr algn="ctr" eaLnBrk="1" hangingPunct="1"/>
            <a:r>
              <a:rPr lang="en-GB" altLang="en-US" sz="3600" dirty="0">
                <a:solidFill>
                  <a:schemeClr val="bg1"/>
                </a:solidFill>
              </a:rPr>
              <a:t>What Can We Do? The ABCs</a:t>
            </a:r>
          </a:p>
        </p:txBody>
      </p:sp>
      <p:grpSp>
        <p:nvGrpSpPr>
          <p:cNvPr id="3" name="Group 2">
            <a:extLst>
              <a:ext uri="{FF2B5EF4-FFF2-40B4-BE49-F238E27FC236}">
                <a16:creationId xmlns:a16="http://schemas.microsoft.com/office/drawing/2014/main" id="{82F62C45-9AC7-4146-A482-3D3CFEC8EE60}"/>
              </a:ext>
            </a:extLst>
          </p:cNvPr>
          <p:cNvGrpSpPr>
            <a:grpSpLocks/>
          </p:cNvGrpSpPr>
          <p:nvPr/>
        </p:nvGrpSpPr>
        <p:grpSpPr bwMode="auto">
          <a:xfrm>
            <a:off x="792163" y="1676010"/>
            <a:ext cx="5462587" cy="1436688"/>
            <a:chOff x="792768" y="1580309"/>
            <a:chExt cx="5462684" cy="1436969"/>
          </a:xfrm>
        </p:grpSpPr>
        <p:pic>
          <p:nvPicPr>
            <p:cNvPr id="4" name="Picture 3">
              <a:extLst>
                <a:ext uri="{FF2B5EF4-FFF2-40B4-BE49-F238E27FC236}">
                  <a16:creationId xmlns:a16="http://schemas.microsoft.com/office/drawing/2014/main" id="{26EE345A-ACD7-DA40-8B18-85D27A881C8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018"/>
            <a:stretch/>
          </p:blipFill>
          <p:spPr>
            <a:xfrm>
              <a:off x="792768" y="1580309"/>
              <a:ext cx="1436969" cy="1436969"/>
            </a:xfrm>
            <a:prstGeom prst="ellipse">
              <a:avLst/>
            </a:prstGeom>
          </p:spPr>
        </p:pic>
        <p:sp>
          <p:nvSpPr>
            <p:cNvPr id="5" name="Title 20">
              <a:extLst>
                <a:ext uri="{FF2B5EF4-FFF2-40B4-BE49-F238E27FC236}">
                  <a16:creationId xmlns:a16="http://schemas.microsoft.com/office/drawing/2014/main" id="{9BA4C242-A876-B442-ADC9-318BFDBED9AB}"/>
                </a:ext>
              </a:extLst>
            </p:cNvPr>
            <p:cNvSpPr>
              <a:spLocks/>
            </p:cNvSpPr>
            <p:nvPr/>
          </p:nvSpPr>
          <p:spPr bwMode="auto">
            <a:xfrm>
              <a:off x="1378652" y="1797331"/>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t>Awareness</a:t>
              </a:r>
            </a:p>
          </p:txBody>
        </p:sp>
      </p:grpSp>
      <p:grpSp>
        <p:nvGrpSpPr>
          <p:cNvPr id="6" name="Group 5">
            <a:extLst>
              <a:ext uri="{FF2B5EF4-FFF2-40B4-BE49-F238E27FC236}">
                <a16:creationId xmlns:a16="http://schemas.microsoft.com/office/drawing/2014/main" id="{33FBC85D-C7B0-DF4D-AB9E-AB0D720CCCE0}"/>
              </a:ext>
            </a:extLst>
          </p:cNvPr>
          <p:cNvGrpSpPr>
            <a:grpSpLocks/>
          </p:cNvGrpSpPr>
          <p:nvPr/>
        </p:nvGrpSpPr>
        <p:grpSpPr bwMode="auto">
          <a:xfrm>
            <a:off x="755650" y="3158011"/>
            <a:ext cx="5397500" cy="1438275"/>
            <a:chOff x="755650" y="3062995"/>
            <a:chExt cx="5397727" cy="1436969"/>
          </a:xfrm>
        </p:grpSpPr>
        <p:pic>
          <p:nvPicPr>
            <p:cNvPr id="7" name="Picture 6">
              <a:extLst>
                <a:ext uri="{FF2B5EF4-FFF2-40B4-BE49-F238E27FC236}">
                  <a16:creationId xmlns:a16="http://schemas.microsoft.com/office/drawing/2014/main" id="{8CF4E22A-E62B-C94D-8B45-1CEBC729C00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3163" r="-2577"/>
            <a:stretch/>
          </p:blipFill>
          <p:spPr>
            <a:xfrm>
              <a:off x="755650" y="3062995"/>
              <a:ext cx="1436969" cy="1436969"/>
            </a:xfrm>
            <a:prstGeom prst="ellipse">
              <a:avLst/>
            </a:prstGeom>
          </p:spPr>
        </p:pic>
        <p:sp>
          <p:nvSpPr>
            <p:cNvPr id="8" name="Title 20">
              <a:extLst>
                <a:ext uri="{FF2B5EF4-FFF2-40B4-BE49-F238E27FC236}">
                  <a16:creationId xmlns:a16="http://schemas.microsoft.com/office/drawing/2014/main" id="{113DC8F2-C571-EB43-BEC0-9D6682296F56}"/>
                </a:ext>
              </a:extLst>
            </p:cNvPr>
            <p:cNvSpPr>
              <a:spLocks/>
            </p:cNvSpPr>
            <p:nvPr/>
          </p:nvSpPr>
          <p:spPr bwMode="auto">
            <a:xfrm>
              <a:off x="1276577" y="3280017"/>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t>Behaviour</a:t>
              </a:r>
            </a:p>
          </p:txBody>
        </p:sp>
      </p:grpSp>
      <p:grpSp>
        <p:nvGrpSpPr>
          <p:cNvPr id="9" name="Group 8">
            <a:extLst>
              <a:ext uri="{FF2B5EF4-FFF2-40B4-BE49-F238E27FC236}">
                <a16:creationId xmlns:a16="http://schemas.microsoft.com/office/drawing/2014/main" id="{906CA90D-70F0-CA41-A762-CE3D33917909}"/>
              </a:ext>
            </a:extLst>
          </p:cNvPr>
          <p:cNvGrpSpPr>
            <a:grpSpLocks/>
          </p:cNvGrpSpPr>
          <p:nvPr/>
        </p:nvGrpSpPr>
        <p:grpSpPr bwMode="auto">
          <a:xfrm>
            <a:off x="755650" y="4656138"/>
            <a:ext cx="5084763" cy="1436687"/>
            <a:chOff x="755650" y="4655856"/>
            <a:chExt cx="5084691" cy="1436969"/>
          </a:xfrm>
        </p:grpSpPr>
        <p:pic>
          <p:nvPicPr>
            <p:cNvPr id="10" name="Picture 9">
              <a:extLst>
                <a:ext uri="{FF2B5EF4-FFF2-40B4-BE49-F238E27FC236}">
                  <a16:creationId xmlns:a16="http://schemas.microsoft.com/office/drawing/2014/main" id="{D981AF0E-16F6-B847-A91B-0CA7061F80A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163" r="-3465"/>
            <a:stretch/>
          </p:blipFill>
          <p:spPr>
            <a:xfrm>
              <a:off x="755650" y="4655856"/>
              <a:ext cx="1436969" cy="1436969"/>
            </a:xfrm>
            <a:prstGeom prst="ellipse">
              <a:avLst/>
            </a:prstGeom>
          </p:spPr>
        </p:pic>
        <p:sp>
          <p:nvSpPr>
            <p:cNvPr id="11" name="Title 20">
              <a:extLst>
                <a:ext uri="{FF2B5EF4-FFF2-40B4-BE49-F238E27FC236}">
                  <a16:creationId xmlns:a16="http://schemas.microsoft.com/office/drawing/2014/main" id="{002E8E82-4779-A64C-983A-0868E0B55EB0}"/>
                </a:ext>
              </a:extLst>
            </p:cNvPr>
            <p:cNvSpPr>
              <a:spLocks/>
            </p:cNvSpPr>
            <p:nvPr/>
          </p:nvSpPr>
          <p:spPr bwMode="auto">
            <a:xfrm>
              <a:off x="963541" y="4965597"/>
              <a:ext cx="4876800" cy="99430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t>Choice</a:t>
              </a:r>
            </a:p>
          </p:txBody>
        </p:sp>
      </p:grpSp>
      <p:pic>
        <p:nvPicPr>
          <p:cNvPr id="12" name="Picture 11">
            <a:extLst>
              <a:ext uri="{FF2B5EF4-FFF2-40B4-BE49-F238E27FC236}">
                <a16:creationId xmlns:a16="http://schemas.microsoft.com/office/drawing/2014/main" id="{F76E78DB-8D42-944C-A25D-C96B894CEDF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bwMode="auto">
          <a:xfrm>
            <a:off x="5840413" y="2390046"/>
            <a:ext cx="2343150" cy="40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4205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199ACBF3-51BE-8348-BC17-EE257C5C8208}"/>
              </a:ext>
            </a:extLst>
          </p:cNvPr>
          <p:cNvSpPr>
            <a:spLocks noGrp="1"/>
          </p:cNvSpPr>
          <p:nvPr>
            <p:ph type="title"/>
          </p:nvPr>
        </p:nvSpPr>
        <p:spPr>
          <a:xfrm>
            <a:off x="457200" y="479425"/>
            <a:ext cx="8220075" cy="993775"/>
          </a:xfrm>
        </p:spPr>
        <p:txBody>
          <a:bodyPr/>
          <a:lstStyle/>
          <a:p>
            <a:pPr eaLnBrk="1" hangingPunct="1"/>
            <a:r>
              <a:rPr lang="en-GB" altLang="en-US" sz="3600" dirty="0"/>
              <a:t>Awareness</a:t>
            </a:r>
            <a:endParaRPr lang="en-GB" altLang="en-US" sz="2800" dirty="0"/>
          </a:p>
        </p:txBody>
      </p:sp>
      <p:sp>
        <p:nvSpPr>
          <p:cNvPr id="3" name="Content Placeholder 21">
            <a:extLst>
              <a:ext uri="{FF2B5EF4-FFF2-40B4-BE49-F238E27FC236}">
                <a16:creationId xmlns:a16="http://schemas.microsoft.com/office/drawing/2014/main" id="{FC09FCCA-8309-1144-9BF6-77971AFA2EAF}"/>
              </a:ext>
            </a:extLst>
          </p:cNvPr>
          <p:cNvSpPr>
            <a:spLocks noGrp="1"/>
          </p:cNvSpPr>
          <p:nvPr>
            <p:ph idx="1"/>
          </p:nvPr>
        </p:nvSpPr>
        <p:spPr>
          <a:xfrm>
            <a:off x="792163" y="1970087"/>
            <a:ext cx="7524750" cy="2541755"/>
          </a:xfrm>
          <a:prstGeom prst="rect">
            <a:avLst/>
          </a:prstGeom>
          <a:solidFill>
            <a:srgbClr val="FD9E12"/>
          </a:solidFill>
        </p:spPr>
        <p:txBody>
          <a:bodyPr lIns="216000" tIns="108000" rIns="108000" bIns="108000" anchor="ctr" anchorCtr="0"/>
          <a:lstStyle/>
          <a:p>
            <a:pPr eaLnBrk="1" hangingPunct="1"/>
            <a:r>
              <a:rPr lang="en-GB" altLang="en-US" dirty="0">
                <a:solidFill>
                  <a:schemeClr val="bg1"/>
                </a:solidFill>
                <a:latin typeface="Twinkl" pitchFamily="2" charset="0"/>
              </a:rPr>
              <a:t>On UK roads, 136,002 casualties were reported in 2022, of which: </a:t>
            </a:r>
            <a:r>
              <a:rPr lang="en-GB" altLang="en-US" b="1" dirty="0">
                <a:solidFill>
                  <a:schemeClr val="bg1"/>
                </a:solidFill>
                <a:latin typeface="Twinkl" pitchFamily="2" charset="0"/>
              </a:rPr>
              <a:t> </a:t>
            </a:r>
          </a:p>
          <a:p>
            <a:pPr marL="285750" indent="-285750" eaLnBrk="1" hangingPunct="1">
              <a:buFont typeface="Arial" panose="020B0604020202020204" pitchFamily="34" charset="0"/>
              <a:buChar char="•"/>
            </a:pPr>
            <a:r>
              <a:rPr lang="en-GB" altLang="en-US" b="1" dirty="0">
                <a:solidFill>
                  <a:schemeClr val="bg1"/>
                </a:solidFill>
                <a:latin typeface="Twinkl" pitchFamily="2" charset="0"/>
              </a:rPr>
              <a:t>over 106,300 were classified as slight injuries;</a:t>
            </a:r>
          </a:p>
          <a:p>
            <a:pPr marL="285750" indent="-285750" eaLnBrk="1" hangingPunct="1">
              <a:buFont typeface="Arial" panose="020B0604020202020204" pitchFamily="34" charset="0"/>
              <a:buChar char="•"/>
            </a:pPr>
            <a:r>
              <a:rPr lang="en-GB" altLang="en-US" b="1" dirty="0">
                <a:solidFill>
                  <a:schemeClr val="bg1"/>
                </a:solidFill>
                <a:latin typeface="Twinkl" pitchFamily="2" charset="0"/>
              </a:rPr>
              <a:t>over 29,700 were killed or seriously injured;</a:t>
            </a:r>
          </a:p>
          <a:p>
            <a:pPr marL="285750" indent="-285750" eaLnBrk="1" hangingPunct="1">
              <a:buFont typeface="Arial" panose="020B0604020202020204" pitchFamily="34" charset="0"/>
              <a:buChar char="•"/>
            </a:pPr>
            <a:r>
              <a:rPr lang="en-GB" altLang="en-US" b="1" dirty="0">
                <a:solidFill>
                  <a:schemeClr val="bg1"/>
                </a:solidFill>
                <a:latin typeface="Twinkl" pitchFamily="2" charset="0"/>
              </a:rPr>
              <a:t>almost 1700 people died.</a:t>
            </a:r>
          </a:p>
          <a:p>
            <a:pPr eaLnBrk="1" hangingPunct="1"/>
            <a:r>
              <a:rPr lang="en-GB" altLang="en-US" dirty="0">
                <a:solidFill>
                  <a:schemeClr val="bg1"/>
                </a:solidFill>
                <a:latin typeface="Twinkl" pitchFamily="2" charset="0"/>
              </a:rPr>
              <a:t>In 2022, the number of accidents in cars was around 74,800, pedestrians 19,380, motorcyclists 16,960 and cyclists 15,690.</a:t>
            </a:r>
          </a:p>
        </p:txBody>
      </p:sp>
      <p:sp>
        <p:nvSpPr>
          <p:cNvPr id="4" name="Rectangle 1">
            <a:extLst>
              <a:ext uri="{FF2B5EF4-FFF2-40B4-BE49-F238E27FC236}">
                <a16:creationId xmlns:a16="http://schemas.microsoft.com/office/drawing/2014/main" id="{F8D629C7-9D57-CD42-B66D-5582BF4AECD9}"/>
              </a:ext>
            </a:extLst>
          </p:cNvPr>
          <p:cNvSpPr>
            <a:spLocks noChangeArrowheads="1"/>
          </p:cNvSpPr>
          <p:nvPr/>
        </p:nvSpPr>
        <p:spPr bwMode="auto">
          <a:xfrm>
            <a:off x="2840038" y="1289050"/>
            <a:ext cx="345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chemeClr val="tx1"/>
                </a:solidFill>
              </a:rPr>
              <a:t>Traffic is Dangerous!</a:t>
            </a:r>
          </a:p>
        </p:txBody>
      </p:sp>
      <p:pic>
        <p:nvPicPr>
          <p:cNvPr id="5" name="Picture 4">
            <a:extLst>
              <a:ext uri="{FF2B5EF4-FFF2-40B4-BE49-F238E27FC236}">
                <a16:creationId xmlns:a16="http://schemas.microsoft.com/office/drawing/2014/main" id="{5295A659-6B69-D845-B64A-3D891C7D900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018"/>
          <a:stretch/>
        </p:blipFill>
        <p:spPr>
          <a:xfrm>
            <a:off x="7124700" y="493466"/>
            <a:ext cx="1263650" cy="1263650"/>
          </a:xfrm>
          <a:prstGeom prst="ellipse">
            <a:avLst/>
          </a:prstGeom>
        </p:spPr>
      </p:pic>
      <p:sp>
        <p:nvSpPr>
          <p:cNvPr id="6" name="Rectangle 5">
            <a:extLst>
              <a:ext uri="{FF2B5EF4-FFF2-40B4-BE49-F238E27FC236}">
                <a16:creationId xmlns:a16="http://schemas.microsoft.com/office/drawing/2014/main" id="{AC1D7FBE-C2DD-EC4E-9D5B-B6D50C05D0CE}"/>
              </a:ext>
            </a:extLst>
          </p:cNvPr>
          <p:cNvSpPr>
            <a:spLocks noChangeArrowheads="1"/>
          </p:cNvSpPr>
          <p:nvPr/>
        </p:nvSpPr>
        <p:spPr bwMode="auto">
          <a:xfrm>
            <a:off x="1579563" y="4903537"/>
            <a:ext cx="59737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solidFill>
                  <a:schemeClr val="tx1"/>
                </a:solidFill>
              </a:rPr>
              <a:t>What do you think about these numbers?</a:t>
            </a:r>
          </a:p>
        </p:txBody>
      </p:sp>
      <p:pic>
        <p:nvPicPr>
          <p:cNvPr id="7" name="Picture 6">
            <a:extLst>
              <a:ext uri="{FF2B5EF4-FFF2-40B4-BE49-F238E27FC236}">
                <a16:creationId xmlns:a16="http://schemas.microsoft.com/office/drawing/2014/main" id="{8AD7B66D-E641-334B-AF76-E8BBCF1BB3F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018"/>
          <a:stretch/>
        </p:blipFill>
        <p:spPr>
          <a:xfrm>
            <a:off x="746120" y="493467"/>
            <a:ext cx="1263650" cy="1263650"/>
          </a:xfrm>
          <a:prstGeom prst="ellipse">
            <a:avLst/>
          </a:prstGeom>
        </p:spPr>
      </p:pic>
    </p:spTree>
    <p:extLst>
      <p:ext uri="{BB962C8B-B14F-4D97-AF65-F5344CB8AC3E}">
        <p14:creationId xmlns:p14="http://schemas.microsoft.com/office/powerpoint/2010/main" val="167374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14A49DB-6A26-1B4B-81C9-175BE0391C03}"/>
              </a:ext>
            </a:extLst>
          </p:cNvPr>
          <p:cNvGraphicFramePr>
            <a:graphicFrameLocks noGrp="1"/>
          </p:cNvGraphicFramePr>
          <p:nvPr>
            <p:extLst>
              <p:ext uri="{D42A27DB-BD31-4B8C-83A1-F6EECF244321}">
                <p14:modId xmlns:p14="http://schemas.microsoft.com/office/powerpoint/2010/main" val="1547625362"/>
              </p:ext>
            </p:extLst>
          </p:nvPr>
        </p:nvGraphicFramePr>
        <p:xfrm>
          <a:off x="755650" y="1914525"/>
          <a:ext cx="7632700" cy="4036788"/>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8538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latin typeface="Twinkl" pitchFamily="50" charset="0"/>
                        </a:rPr>
                        <a:t>What might distract you when you are walking or cycling?</a:t>
                      </a:r>
                    </a:p>
                  </a:txBody>
                  <a:tcPr marL="137160" marR="137160" marT="128433" marB="128433">
                    <a:solidFill>
                      <a:srgbClr val="FD9E1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latin typeface="Twinkl" pitchFamily="50" charset="0"/>
                        </a:rPr>
                        <a:t>What might distract someone or affect their driving?</a:t>
                      </a:r>
                    </a:p>
                  </a:txBody>
                  <a:tcPr marL="137160" marR="137160" marT="128433" marB="128433">
                    <a:solidFill>
                      <a:srgbClr val="FD9E12"/>
                    </a:solidFill>
                  </a:tcPr>
                </a:tc>
                <a:extLst>
                  <a:ext uri="{0D108BD9-81ED-4DB2-BD59-A6C34878D82A}">
                    <a16:rowId xmlns:a16="http://schemas.microsoft.com/office/drawing/2014/main" val="10000"/>
                  </a:ext>
                </a:extLst>
              </a:tr>
              <a:tr h="3017391">
                <a:tc>
                  <a:txBody>
                    <a:bodyPr/>
                    <a:lstStyle/>
                    <a:p>
                      <a:pPr marL="285750" indent="-285750">
                        <a:buFont typeface="Arial" panose="020B0604020202020204" pitchFamily="34" charset="0"/>
                        <a:buChar char="•"/>
                      </a:pPr>
                      <a:r>
                        <a:rPr lang="en-GB" sz="1600" dirty="0">
                          <a:latin typeface="Twinkl" pitchFamily="50" charset="0"/>
                        </a:rPr>
                        <a:t>texting</a:t>
                      </a:r>
                    </a:p>
                    <a:p>
                      <a:pPr marL="285750" indent="-285750">
                        <a:buFont typeface="Arial" panose="020B0604020202020204" pitchFamily="34" charset="0"/>
                        <a:buChar char="•"/>
                      </a:pPr>
                      <a:r>
                        <a:rPr lang="en-GB" sz="1600" dirty="0">
                          <a:latin typeface="Twinkl" pitchFamily="50" charset="0"/>
                        </a:rPr>
                        <a:t>phone ringing</a:t>
                      </a:r>
                    </a:p>
                    <a:p>
                      <a:pPr marL="285750" indent="-285750">
                        <a:buFont typeface="Arial" panose="020B0604020202020204" pitchFamily="34" charset="0"/>
                        <a:buChar char="•"/>
                      </a:pPr>
                      <a:r>
                        <a:rPr lang="en-GB" sz="1600" dirty="0">
                          <a:latin typeface="Twinkl" pitchFamily="50" charset="0"/>
                        </a:rPr>
                        <a:t>games</a:t>
                      </a:r>
                      <a:r>
                        <a:rPr lang="en-GB" sz="1600" baseline="0" dirty="0">
                          <a:latin typeface="Twinkl" pitchFamily="50" charset="0"/>
                        </a:rPr>
                        <a:t> on mobile phones</a:t>
                      </a:r>
                    </a:p>
                    <a:p>
                      <a:pPr marL="285750" indent="-285750">
                        <a:buFont typeface="Arial" panose="020B0604020202020204" pitchFamily="34" charset="0"/>
                        <a:buChar char="•"/>
                      </a:pPr>
                      <a:r>
                        <a:rPr lang="en-GB" sz="1600" baseline="0" dirty="0">
                          <a:latin typeface="Twinkl" pitchFamily="50" charset="0"/>
                        </a:rPr>
                        <a:t>taking photos</a:t>
                      </a:r>
                    </a:p>
                    <a:p>
                      <a:pPr marL="285750" indent="-285750">
                        <a:buFont typeface="Arial" panose="020B0604020202020204" pitchFamily="34" charset="0"/>
                        <a:buChar char="•"/>
                      </a:pPr>
                      <a:r>
                        <a:rPr lang="en-GB" sz="1600" baseline="0" dirty="0">
                          <a:latin typeface="Twinkl" pitchFamily="50" charset="0"/>
                        </a:rPr>
                        <a:t>talking</a:t>
                      </a:r>
                    </a:p>
                    <a:p>
                      <a:pPr marL="285750" indent="-285750">
                        <a:buFont typeface="Arial" panose="020B0604020202020204" pitchFamily="34" charset="0"/>
                        <a:buChar char="•"/>
                      </a:pPr>
                      <a:r>
                        <a:rPr lang="en-GB" sz="1600" baseline="0" dirty="0">
                          <a:latin typeface="Twinkl" pitchFamily="50" charset="0"/>
                        </a:rPr>
                        <a:t>singing</a:t>
                      </a:r>
                    </a:p>
                    <a:p>
                      <a:pPr marL="285750" indent="-285750">
                        <a:buFont typeface="Arial" panose="020B0604020202020204" pitchFamily="34" charset="0"/>
                        <a:buChar char="•"/>
                      </a:pPr>
                      <a:r>
                        <a:rPr lang="en-GB" sz="1600" baseline="0" dirty="0">
                          <a:latin typeface="Twinkl" pitchFamily="50" charset="0"/>
                        </a:rPr>
                        <a:t>skates or scooters</a:t>
                      </a:r>
                    </a:p>
                    <a:p>
                      <a:pPr marL="285750" indent="-285750">
                        <a:buFont typeface="Arial" panose="020B0604020202020204" pitchFamily="34" charset="0"/>
                        <a:buChar char="•"/>
                      </a:pPr>
                      <a:r>
                        <a:rPr lang="en-GB" sz="1600" baseline="0" dirty="0">
                          <a:latin typeface="Twinkl" pitchFamily="50" charset="0"/>
                        </a:rPr>
                        <a:t>something on the pavement</a:t>
                      </a:r>
                      <a:endParaRPr lang="en-GB" sz="1600" dirty="0">
                        <a:latin typeface="Twinkl" pitchFamily="50" charset="0"/>
                      </a:endParaRPr>
                    </a:p>
                    <a:p>
                      <a:pPr marL="0" indent="0">
                        <a:buFont typeface="Arial" panose="020B0604020202020204" pitchFamily="34" charset="0"/>
                        <a:buNone/>
                      </a:pPr>
                      <a:endParaRPr lang="en-GB" sz="1500" dirty="0">
                        <a:latin typeface="Twinkl" pitchFamily="50" charset="0"/>
                      </a:endParaRPr>
                    </a:p>
                  </a:txBody>
                  <a:tcPr marL="137160" marR="137160" marT="128433" marB="128433">
                    <a:solidFill>
                      <a:srgbClr val="FDDA8B"/>
                    </a:solidFill>
                  </a:tcPr>
                </a:tc>
                <a:tc>
                  <a:txBody>
                    <a:bodyPr/>
                    <a:lstStyle/>
                    <a:p>
                      <a:pPr marL="285750" indent="-285750">
                        <a:buFont typeface="Arial" panose="020B0604020202020204" pitchFamily="34" charset="0"/>
                        <a:buChar char="•"/>
                      </a:pPr>
                      <a:r>
                        <a:rPr lang="en-GB" sz="1600" dirty="0">
                          <a:latin typeface="Twinkl" pitchFamily="50" charset="0"/>
                        </a:rPr>
                        <a:t>texting</a:t>
                      </a:r>
                    </a:p>
                    <a:p>
                      <a:pPr marL="285750" indent="-285750">
                        <a:buFont typeface="Arial" panose="020B0604020202020204" pitchFamily="34" charset="0"/>
                        <a:buChar char="•"/>
                      </a:pPr>
                      <a:r>
                        <a:rPr lang="en-GB" sz="1600" dirty="0">
                          <a:latin typeface="Twinkl" pitchFamily="50" charset="0"/>
                        </a:rPr>
                        <a:t>talking on the phone</a:t>
                      </a:r>
                    </a:p>
                    <a:p>
                      <a:pPr marL="285750" indent="-285750">
                        <a:buFont typeface="Arial" panose="020B0604020202020204" pitchFamily="34" charset="0"/>
                        <a:buChar char="•"/>
                      </a:pPr>
                      <a:r>
                        <a:rPr lang="en-GB" sz="1600" dirty="0">
                          <a:latin typeface="Twinkl" pitchFamily="50" charset="0"/>
                        </a:rPr>
                        <a:t>smoking</a:t>
                      </a:r>
                    </a:p>
                    <a:p>
                      <a:pPr marL="285750" indent="-285750">
                        <a:buFont typeface="Arial" panose="020B0604020202020204" pitchFamily="34" charset="0"/>
                        <a:buChar char="•"/>
                      </a:pPr>
                      <a:r>
                        <a:rPr lang="en-GB" sz="1600" dirty="0">
                          <a:latin typeface="Twinkl" pitchFamily="50" charset="0"/>
                        </a:rPr>
                        <a:t>eating</a:t>
                      </a:r>
                    </a:p>
                    <a:p>
                      <a:pPr marL="285750" indent="-285750">
                        <a:buFont typeface="Arial" panose="020B0604020202020204" pitchFamily="34" charset="0"/>
                        <a:buChar char="•"/>
                      </a:pPr>
                      <a:r>
                        <a:rPr lang="en-GB" sz="1600" dirty="0">
                          <a:latin typeface="Twinkl" pitchFamily="50" charset="0"/>
                        </a:rPr>
                        <a:t>drinking</a:t>
                      </a:r>
                    </a:p>
                    <a:p>
                      <a:pPr marL="285750" indent="-285750">
                        <a:buFont typeface="Arial" panose="020B0604020202020204" pitchFamily="34" charset="0"/>
                        <a:buChar char="•"/>
                      </a:pPr>
                      <a:r>
                        <a:rPr lang="en-GB" sz="1600" dirty="0">
                          <a:latin typeface="Twinkl" pitchFamily="50" charset="0"/>
                        </a:rPr>
                        <a:t>listening to music</a:t>
                      </a:r>
                    </a:p>
                    <a:p>
                      <a:pPr marL="285750" indent="-285750">
                        <a:buFont typeface="Arial" panose="020B0604020202020204" pitchFamily="34" charset="0"/>
                        <a:buChar char="•"/>
                      </a:pPr>
                      <a:r>
                        <a:rPr lang="en-GB" sz="1600" dirty="0">
                          <a:latin typeface="Twinkl" pitchFamily="50" charset="0"/>
                        </a:rPr>
                        <a:t>arguing</a:t>
                      </a:r>
                    </a:p>
                    <a:p>
                      <a:pPr marL="285750" indent="-285750">
                        <a:buFont typeface="Arial" panose="020B0604020202020204" pitchFamily="34" charset="0"/>
                        <a:buChar char="•"/>
                      </a:pPr>
                      <a:r>
                        <a:rPr lang="en-GB" sz="1600" dirty="0">
                          <a:latin typeface="Twinkl" pitchFamily="50" charset="0"/>
                        </a:rPr>
                        <a:t>speeding</a:t>
                      </a:r>
                    </a:p>
                    <a:p>
                      <a:pPr marL="285750" indent="-285750">
                        <a:buFont typeface="Arial" panose="020B0604020202020204" pitchFamily="34" charset="0"/>
                        <a:buChar char="•"/>
                      </a:pPr>
                      <a:r>
                        <a:rPr lang="en-GB" sz="1600" dirty="0">
                          <a:latin typeface="Twinkl" pitchFamily="50" charset="0"/>
                        </a:rPr>
                        <a:t>other people in the car</a:t>
                      </a:r>
                    </a:p>
                    <a:p>
                      <a:pPr marL="285750" indent="-285750">
                        <a:buFont typeface="Arial" panose="020B0604020202020204" pitchFamily="34" charset="0"/>
                        <a:buChar char="•"/>
                      </a:pPr>
                      <a:r>
                        <a:rPr lang="en-GB" sz="1600" dirty="0">
                          <a:latin typeface="Twinkl" pitchFamily="50" charset="0"/>
                        </a:rPr>
                        <a:t>doing</a:t>
                      </a:r>
                      <a:r>
                        <a:rPr lang="en-GB" sz="1600" baseline="0" dirty="0">
                          <a:latin typeface="Twinkl" pitchFamily="50" charset="0"/>
                        </a:rPr>
                        <a:t> something for a child</a:t>
                      </a:r>
                    </a:p>
                    <a:p>
                      <a:pPr marL="285750" indent="-285750">
                        <a:buFont typeface="Arial" panose="020B0604020202020204" pitchFamily="34" charset="0"/>
                        <a:buChar char="•"/>
                      </a:pPr>
                      <a:r>
                        <a:rPr lang="en-GB" sz="1600" baseline="0" dirty="0">
                          <a:latin typeface="Twinkl" pitchFamily="50" charset="0"/>
                        </a:rPr>
                        <a:t>road rage</a:t>
                      </a:r>
                      <a:endParaRPr lang="en-GB" sz="1600" dirty="0">
                        <a:latin typeface="Twinkl" pitchFamily="50" charset="0"/>
                      </a:endParaRPr>
                    </a:p>
                    <a:p>
                      <a:pPr marL="285750" indent="-285750">
                        <a:buFont typeface="Arial" panose="020B0604020202020204" pitchFamily="34" charset="0"/>
                        <a:buChar char="•"/>
                      </a:pPr>
                      <a:r>
                        <a:rPr lang="en-GB" sz="1600" dirty="0">
                          <a:latin typeface="Twinkl" pitchFamily="50" charset="0"/>
                        </a:rPr>
                        <a:t>alcohol</a:t>
                      </a:r>
                    </a:p>
                  </a:txBody>
                  <a:tcPr marL="137160" marR="137160" marT="128433" marB="128433">
                    <a:solidFill>
                      <a:srgbClr val="FDDA8B"/>
                    </a:solidFill>
                  </a:tcPr>
                </a:tc>
                <a:extLst>
                  <a:ext uri="{0D108BD9-81ED-4DB2-BD59-A6C34878D82A}">
                    <a16:rowId xmlns:a16="http://schemas.microsoft.com/office/drawing/2014/main" val="10001"/>
                  </a:ext>
                </a:extLst>
              </a:tr>
            </a:tbl>
          </a:graphicData>
        </a:graphic>
      </p:graphicFrame>
      <p:sp>
        <p:nvSpPr>
          <p:cNvPr id="3" name="Title 20">
            <a:extLst>
              <a:ext uri="{FF2B5EF4-FFF2-40B4-BE49-F238E27FC236}">
                <a16:creationId xmlns:a16="http://schemas.microsoft.com/office/drawing/2014/main" id="{8473B915-1B07-8B4F-BF1D-A86BD36F6635}"/>
              </a:ext>
            </a:extLst>
          </p:cNvPr>
          <p:cNvSpPr>
            <a:spLocks noGrp="1"/>
          </p:cNvSpPr>
          <p:nvPr>
            <p:ph type="title"/>
          </p:nvPr>
        </p:nvSpPr>
        <p:spPr>
          <a:xfrm>
            <a:off x="457200" y="479425"/>
            <a:ext cx="8220075" cy="993775"/>
          </a:xfrm>
        </p:spPr>
        <p:txBody>
          <a:bodyPr/>
          <a:lstStyle/>
          <a:p>
            <a:pPr eaLnBrk="1" hangingPunct="1"/>
            <a:r>
              <a:rPr lang="en-GB" altLang="en-US" sz="3600" dirty="0"/>
              <a:t>Awareness</a:t>
            </a:r>
            <a:endParaRPr lang="en-GB" altLang="en-US" sz="2800" dirty="0"/>
          </a:p>
        </p:txBody>
      </p:sp>
      <p:sp>
        <p:nvSpPr>
          <p:cNvPr id="4" name="Rectangle 1">
            <a:extLst>
              <a:ext uri="{FF2B5EF4-FFF2-40B4-BE49-F238E27FC236}">
                <a16:creationId xmlns:a16="http://schemas.microsoft.com/office/drawing/2014/main" id="{A6EF4303-F4A9-7943-8FC3-02B7166924E7}"/>
              </a:ext>
            </a:extLst>
          </p:cNvPr>
          <p:cNvSpPr>
            <a:spLocks noChangeArrowheads="1"/>
          </p:cNvSpPr>
          <p:nvPr/>
        </p:nvSpPr>
        <p:spPr bwMode="auto">
          <a:xfrm>
            <a:off x="2840038" y="1289050"/>
            <a:ext cx="345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chemeClr val="tx1"/>
                </a:solidFill>
              </a:rPr>
              <a:t>Being Distracted</a:t>
            </a:r>
          </a:p>
        </p:txBody>
      </p:sp>
      <p:pic>
        <p:nvPicPr>
          <p:cNvPr id="5" name="Picture 4">
            <a:extLst>
              <a:ext uri="{FF2B5EF4-FFF2-40B4-BE49-F238E27FC236}">
                <a16:creationId xmlns:a16="http://schemas.microsoft.com/office/drawing/2014/main" id="{F1F2DD0E-975B-D54E-8332-4ACB8DA5293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018"/>
          <a:stretch/>
        </p:blipFill>
        <p:spPr>
          <a:xfrm>
            <a:off x="7124700" y="493466"/>
            <a:ext cx="1263650" cy="1263650"/>
          </a:xfrm>
          <a:prstGeom prst="ellipse">
            <a:avLst/>
          </a:prstGeom>
        </p:spPr>
      </p:pic>
      <p:pic>
        <p:nvPicPr>
          <p:cNvPr id="6" name="Picture 5">
            <a:extLst>
              <a:ext uri="{FF2B5EF4-FFF2-40B4-BE49-F238E27FC236}">
                <a16:creationId xmlns:a16="http://schemas.microsoft.com/office/drawing/2014/main" id="{FD66DB94-D24B-634E-9520-EB88A281E52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018"/>
          <a:stretch/>
        </p:blipFill>
        <p:spPr>
          <a:xfrm>
            <a:off x="746120" y="493467"/>
            <a:ext cx="1263650" cy="1263650"/>
          </a:xfrm>
          <a:prstGeom prst="ellipse">
            <a:avLst/>
          </a:prstGeom>
        </p:spPr>
      </p:pic>
      <p:grpSp>
        <p:nvGrpSpPr>
          <p:cNvPr id="7" name="Group 6">
            <a:extLst>
              <a:ext uri="{FF2B5EF4-FFF2-40B4-BE49-F238E27FC236}">
                <a16:creationId xmlns:a16="http://schemas.microsoft.com/office/drawing/2014/main" id="{842CC02F-9C10-8D45-ACAD-A4B6068FFB7D}"/>
              </a:ext>
            </a:extLst>
          </p:cNvPr>
          <p:cNvGrpSpPr/>
          <p:nvPr/>
        </p:nvGrpSpPr>
        <p:grpSpPr>
          <a:xfrm>
            <a:off x="811478" y="2816604"/>
            <a:ext cx="7511517" cy="3020037"/>
            <a:chOff x="792163" y="2827090"/>
            <a:chExt cx="7511517" cy="3020037"/>
          </a:xfrm>
          <a:solidFill>
            <a:srgbClr val="FDDA8B"/>
          </a:solidFill>
        </p:grpSpPr>
        <p:sp>
          <p:nvSpPr>
            <p:cNvPr id="8" name="Rectangle 7">
              <a:extLst>
                <a:ext uri="{FF2B5EF4-FFF2-40B4-BE49-F238E27FC236}">
                  <a16:creationId xmlns:a16="http://schemas.microsoft.com/office/drawing/2014/main" id="{916D78C4-E825-BC43-B8E9-B6E1BE5778F9}"/>
                </a:ext>
              </a:extLst>
            </p:cNvPr>
            <p:cNvSpPr/>
            <p:nvPr/>
          </p:nvSpPr>
          <p:spPr>
            <a:xfrm>
              <a:off x="792163" y="2827090"/>
              <a:ext cx="3637224" cy="293614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94D5F35A-24EE-5F41-B8C1-0EAB3D33D27B}"/>
                </a:ext>
              </a:extLst>
            </p:cNvPr>
            <p:cNvSpPr/>
            <p:nvPr/>
          </p:nvSpPr>
          <p:spPr>
            <a:xfrm>
              <a:off x="4666456" y="2827090"/>
              <a:ext cx="3637224" cy="302003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23329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7"/>
                                        </p:tgtEl>
                                      </p:cBhvr>
                                    </p:animEffect>
                                    <p:set>
                                      <p:cBhvr>
                                        <p:cTn id="13"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C4ECAD63-19F3-1B4F-9006-A2F0D01814E6}"/>
              </a:ext>
            </a:extLst>
          </p:cNvPr>
          <p:cNvSpPr>
            <a:spLocks noGrp="1"/>
          </p:cNvSpPr>
          <p:nvPr>
            <p:ph type="title"/>
          </p:nvPr>
        </p:nvSpPr>
        <p:spPr>
          <a:xfrm>
            <a:off x="457200" y="479425"/>
            <a:ext cx="8220075" cy="993775"/>
          </a:xfrm>
        </p:spPr>
        <p:txBody>
          <a:bodyPr/>
          <a:lstStyle/>
          <a:p>
            <a:pPr eaLnBrk="1" hangingPunct="1"/>
            <a:r>
              <a:rPr lang="en-GB" altLang="en-US" sz="3600" dirty="0"/>
              <a:t>Behaviour</a:t>
            </a:r>
            <a:endParaRPr lang="en-GB" altLang="en-US" sz="2800" dirty="0"/>
          </a:p>
        </p:txBody>
      </p:sp>
      <p:sp>
        <p:nvSpPr>
          <p:cNvPr id="3" name="Rectangle 1">
            <a:extLst>
              <a:ext uri="{FF2B5EF4-FFF2-40B4-BE49-F238E27FC236}">
                <a16:creationId xmlns:a16="http://schemas.microsoft.com/office/drawing/2014/main" id="{5C541895-224E-0E4C-91F7-B0EE1C70D92F}"/>
              </a:ext>
            </a:extLst>
          </p:cNvPr>
          <p:cNvSpPr>
            <a:spLocks noChangeArrowheads="1"/>
          </p:cNvSpPr>
          <p:nvPr/>
        </p:nvSpPr>
        <p:spPr bwMode="auto">
          <a:xfrm>
            <a:off x="2840038" y="1289050"/>
            <a:ext cx="345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chemeClr val="tx1"/>
                </a:solidFill>
              </a:rPr>
              <a:t>How Do You Stay Safe?</a:t>
            </a:r>
          </a:p>
        </p:txBody>
      </p:sp>
      <p:pic>
        <p:nvPicPr>
          <p:cNvPr id="4" name="Picture 3">
            <a:extLst>
              <a:ext uri="{FF2B5EF4-FFF2-40B4-BE49-F238E27FC236}">
                <a16:creationId xmlns:a16="http://schemas.microsoft.com/office/drawing/2014/main" id="{C0EEDA8B-EF5A-8C4F-9D86-E9781B43C7C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180229" y="516180"/>
            <a:ext cx="1208121" cy="1208121"/>
          </a:xfrm>
          <a:prstGeom prst="ellipse">
            <a:avLst/>
          </a:prstGeom>
        </p:spPr>
      </p:pic>
      <p:sp>
        <p:nvSpPr>
          <p:cNvPr id="5" name="Rounded Rectangle 3">
            <a:extLst>
              <a:ext uri="{FF2B5EF4-FFF2-40B4-BE49-F238E27FC236}">
                <a16:creationId xmlns:a16="http://schemas.microsoft.com/office/drawing/2014/main" id="{A74F5A89-53D2-C14D-8F37-3C50531C7015}"/>
              </a:ext>
            </a:extLst>
          </p:cNvPr>
          <p:cNvSpPr>
            <a:spLocks noChangeArrowheads="1"/>
          </p:cNvSpPr>
          <p:nvPr/>
        </p:nvSpPr>
        <p:spPr bwMode="auto">
          <a:xfrm>
            <a:off x="2847975" y="2970213"/>
            <a:ext cx="3563938" cy="1022350"/>
          </a:xfrm>
          <a:prstGeom prst="roundRect">
            <a:avLst>
              <a:gd name="adj" fmla="val 14181"/>
            </a:avLst>
          </a:prstGeom>
          <a:solidFill>
            <a:srgbClr val="FD9E12"/>
          </a:solid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chemeClr val="bg1"/>
                </a:solidFill>
              </a:rPr>
              <a:t>Think of as many things as you can that we have to make crossing roads safer.</a:t>
            </a:r>
          </a:p>
        </p:txBody>
      </p:sp>
      <p:sp>
        <p:nvSpPr>
          <p:cNvPr id="6" name="TextBox 5">
            <a:extLst>
              <a:ext uri="{FF2B5EF4-FFF2-40B4-BE49-F238E27FC236}">
                <a16:creationId xmlns:a16="http://schemas.microsoft.com/office/drawing/2014/main" id="{10AAF4E0-8895-BF48-8DFF-2061C8EE0BCB}"/>
              </a:ext>
            </a:extLst>
          </p:cNvPr>
          <p:cNvSpPr txBox="1">
            <a:spLocks noChangeArrowheads="1"/>
          </p:cNvSpPr>
          <p:nvPr/>
        </p:nvSpPr>
        <p:spPr bwMode="auto">
          <a:xfrm>
            <a:off x="2697163" y="2065338"/>
            <a:ext cx="3817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Pelican Crossing</a:t>
            </a:r>
          </a:p>
          <a:p>
            <a:pPr algn="ctr" eaLnBrk="1" hangingPunct="1">
              <a:lnSpc>
                <a:spcPct val="100000"/>
              </a:lnSpc>
              <a:spcBef>
                <a:spcPct val="0"/>
              </a:spcBef>
              <a:buFontTx/>
              <a:buNone/>
            </a:pPr>
            <a:r>
              <a:rPr lang="en-GB" altLang="en-US" sz="1400" dirty="0">
                <a:solidFill>
                  <a:schemeClr val="tx1"/>
                </a:solidFill>
              </a:rPr>
              <a:t>(with traffic lights and a green man)</a:t>
            </a:r>
          </a:p>
        </p:txBody>
      </p:sp>
      <p:sp>
        <p:nvSpPr>
          <p:cNvPr id="7" name="TextBox 6">
            <a:extLst>
              <a:ext uri="{FF2B5EF4-FFF2-40B4-BE49-F238E27FC236}">
                <a16:creationId xmlns:a16="http://schemas.microsoft.com/office/drawing/2014/main" id="{8BD21E8F-724A-3C45-898A-FDEA4C158556}"/>
              </a:ext>
            </a:extLst>
          </p:cNvPr>
          <p:cNvSpPr txBox="1">
            <a:spLocks noChangeArrowheads="1"/>
          </p:cNvSpPr>
          <p:nvPr/>
        </p:nvSpPr>
        <p:spPr bwMode="auto">
          <a:xfrm>
            <a:off x="-102394" y="2662237"/>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Footbridge</a:t>
            </a:r>
          </a:p>
        </p:txBody>
      </p:sp>
      <p:sp>
        <p:nvSpPr>
          <p:cNvPr id="8" name="TextBox 7">
            <a:extLst>
              <a:ext uri="{FF2B5EF4-FFF2-40B4-BE49-F238E27FC236}">
                <a16:creationId xmlns:a16="http://schemas.microsoft.com/office/drawing/2014/main" id="{282568D8-E3C9-3B40-B0E0-702C256193C2}"/>
              </a:ext>
            </a:extLst>
          </p:cNvPr>
          <p:cNvSpPr txBox="1">
            <a:spLocks noChangeArrowheads="1"/>
          </p:cNvSpPr>
          <p:nvPr/>
        </p:nvSpPr>
        <p:spPr bwMode="auto">
          <a:xfrm>
            <a:off x="6053137" y="3413877"/>
            <a:ext cx="27717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Underpass</a:t>
            </a:r>
          </a:p>
        </p:txBody>
      </p:sp>
      <p:sp>
        <p:nvSpPr>
          <p:cNvPr id="9" name="TextBox 8">
            <a:extLst>
              <a:ext uri="{FF2B5EF4-FFF2-40B4-BE49-F238E27FC236}">
                <a16:creationId xmlns:a16="http://schemas.microsoft.com/office/drawing/2014/main" id="{5BBE75B4-2C74-624F-8376-B1E564F05A60}"/>
              </a:ext>
            </a:extLst>
          </p:cNvPr>
          <p:cNvSpPr txBox="1">
            <a:spLocks noChangeArrowheads="1"/>
          </p:cNvSpPr>
          <p:nvPr/>
        </p:nvSpPr>
        <p:spPr bwMode="auto">
          <a:xfrm>
            <a:off x="755650" y="4114800"/>
            <a:ext cx="38163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Zebra Crossing</a:t>
            </a:r>
          </a:p>
          <a:p>
            <a:pPr algn="ctr" eaLnBrk="1" hangingPunct="1">
              <a:lnSpc>
                <a:spcPct val="100000"/>
              </a:lnSpc>
              <a:spcBef>
                <a:spcPct val="0"/>
              </a:spcBef>
              <a:buFontTx/>
              <a:buNone/>
            </a:pPr>
            <a:r>
              <a:rPr lang="en-GB" altLang="en-US" sz="1400" dirty="0">
                <a:solidFill>
                  <a:schemeClr val="tx1"/>
                </a:solidFill>
              </a:rPr>
              <a:t>(no traffic lights but black and white stripes on the road and Belisha beacons)</a:t>
            </a:r>
          </a:p>
          <a:p>
            <a:pPr algn="ctr" eaLnBrk="1" hangingPunct="1">
              <a:lnSpc>
                <a:spcPct val="100000"/>
              </a:lnSpc>
              <a:spcBef>
                <a:spcPct val="0"/>
              </a:spcBef>
              <a:buFontTx/>
              <a:buNone/>
            </a:pPr>
            <a:endParaRPr lang="en-GB" altLang="en-US" b="1" dirty="0">
              <a:solidFill>
                <a:srgbClr val="79AD42"/>
              </a:solidFill>
            </a:endParaRPr>
          </a:p>
        </p:txBody>
      </p:sp>
      <p:sp>
        <p:nvSpPr>
          <p:cNvPr id="10" name="TextBox 9">
            <a:extLst>
              <a:ext uri="{FF2B5EF4-FFF2-40B4-BE49-F238E27FC236}">
                <a16:creationId xmlns:a16="http://schemas.microsoft.com/office/drawing/2014/main" id="{A4CAFC69-8AB1-CE40-A692-5ADFA932D5DD}"/>
              </a:ext>
            </a:extLst>
          </p:cNvPr>
          <p:cNvSpPr txBox="1">
            <a:spLocks noChangeArrowheads="1"/>
          </p:cNvSpPr>
          <p:nvPr/>
        </p:nvSpPr>
        <p:spPr bwMode="auto">
          <a:xfrm>
            <a:off x="4659313" y="4141788"/>
            <a:ext cx="38163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Toucan Crossing</a:t>
            </a:r>
          </a:p>
          <a:p>
            <a:pPr algn="ctr" eaLnBrk="1" hangingPunct="1">
              <a:lnSpc>
                <a:spcPct val="100000"/>
              </a:lnSpc>
              <a:spcBef>
                <a:spcPct val="0"/>
              </a:spcBef>
              <a:buFontTx/>
              <a:buNone/>
            </a:pPr>
            <a:r>
              <a:rPr lang="en-GB" altLang="en-US" sz="1400" dirty="0">
                <a:solidFill>
                  <a:schemeClr val="tx1"/>
                </a:solidFill>
              </a:rPr>
              <a:t>(‘Two Can Cross’ for pedestrians and cyclists with traffic lights)</a:t>
            </a:r>
          </a:p>
          <a:p>
            <a:pPr algn="ctr" eaLnBrk="1" hangingPunct="1">
              <a:lnSpc>
                <a:spcPct val="100000"/>
              </a:lnSpc>
              <a:spcBef>
                <a:spcPct val="0"/>
              </a:spcBef>
              <a:buFontTx/>
              <a:buNone/>
            </a:pPr>
            <a:endParaRPr lang="en-GB" altLang="en-US" b="1" dirty="0">
              <a:solidFill>
                <a:srgbClr val="79AD42"/>
              </a:solidFill>
            </a:endParaRPr>
          </a:p>
        </p:txBody>
      </p:sp>
      <p:sp>
        <p:nvSpPr>
          <p:cNvPr id="11" name="TextBox 10">
            <a:extLst>
              <a:ext uri="{FF2B5EF4-FFF2-40B4-BE49-F238E27FC236}">
                <a16:creationId xmlns:a16="http://schemas.microsoft.com/office/drawing/2014/main" id="{A65B908F-D134-B241-A82A-5E731202615E}"/>
              </a:ext>
            </a:extLst>
          </p:cNvPr>
          <p:cNvSpPr txBox="1">
            <a:spLocks noChangeArrowheads="1"/>
          </p:cNvSpPr>
          <p:nvPr/>
        </p:nvSpPr>
        <p:spPr bwMode="auto">
          <a:xfrm>
            <a:off x="457200" y="3414671"/>
            <a:ext cx="27003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rgbClr val="FD9E12"/>
                </a:solidFill>
              </a:rPr>
              <a:t>Traffic Island</a:t>
            </a:r>
          </a:p>
        </p:txBody>
      </p:sp>
      <p:sp>
        <p:nvSpPr>
          <p:cNvPr id="12" name="TextBox 11">
            <a:extLst>
              <a:ext uri="{FF2B5EF4-FFF2-40B4-BE49-F238E27FC236}">
                <a16:creationId xmlns:a16="http://schemas.microsoft.com/office/drawing/2014/main" id="{8CEED01D-867F-0648-9489-24FCF96DD89D}"/>
              </a:ext>
            </a:extLst>
          </p:cNvPr>
          <p:cNvSpPr txBox="1">
            <a:spLocks noChangeArrowheads="1"/>
          </p:cNvSpPr>
          <p:nvPr/>
        </p:nvSpPr>
        <p:spPr bwMode="auto">
          <a:xfrm>
            <a:off x="4608513" y="5140325"/>
            <a:ext cx="381635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Puffin Crossing</a:t>
            </a:r>
          </a:p>
          <a:p>
            <a:pPr algn="ctr" eaLnBrk="1" hangingPunct="1">
              <a:lnSpc>
                <a:spcPct val="100000"/>
              </a:lnSpc>
              <a:spcBef>
                <a:spcPct val="0"/>
              </a:spcBef>
              <a:buFontTx/>
              <a:buNone/>
            </a:pPr>
            <a:r>
              <a:rPr lang="en-GB" altLang="en-US" sz="1400" dirty="0">
                <a:solidFill>
                  <a:schemeClr val="tx1"/>
                </a:solidFill>
              </a:rPr>
              <a:t>(</a:t>
            </a:r>
            <a:r>
              <a:rPr lang="en-GB" altLang="en-US" sz="1400" u="sng" dirty="0">
                <a:solidFill>
                  <a:schemeClr val="tx1"/>
                </a:solidFill>
              </a:rPr>
              <a:t>P</a:t>
            </a:r>
            <a:r>
              <a:rPr lang="en-GB" altLang="en-US" sz="1400" dirty="0">
                <a:solidFill>
                  <a:schemeClr val="tx1"/>
                </a:solidFill>
              </a:rPr>
              <a:t>edestrian </a:t>
            </a:r>
            <a:r>
              <a:rPr lang="en-GB" altLang="en-US" sz="1400" u="sng" dirty="0">
                <a:solidFill>
                  <a:schemeClr val="tx1"/>
                </a:solidFill>
              </a:rPr>
              <a:t>U</a:t>
            </a:r>
            <a:r>
              <a:rPr lang="en-GB" altLang="en-US" sz="1400" dirty="0">
                <a:solidFill>
                  <a:schemeClr val="tx1"/>
                </a:solidFill>
              </a:rPr>
              <a:t>ser </a:t>
            </a:r>
            <a:r>
              <a:rPr lang="en-GB" altLang="en-US" sz="1400" u="sng" dirty="0">
                <a:solidFill>
                  <a:schemeClr val="tx1"/>
                </a:solidFill>
              </a:rPr>
              <a:t>F</a:t>
            </a:r>
            <a:r>
              <a:rPr lang="en-GB" altLang="en-US" sz="1400" dirty="0">
                <a:solidFill>
                  <a:schemeClr val="tx1"/>
                </a:solidFill>
              </a:rPr>
              <a:t>riendly </a:t>
            </a:r>
            <a:r>
              <a:rPr lang="en-GB" altLang="en-US" sz="1400" u="sng" dirty="0">
                <a:solidFill>
                  <a:schemeClr val="tx1"/>
                </a:solidFill>
              </a:rPr>
              <a:t>In</a:t>
            </a:r>
            <a:r>
              <a:rPr lang="en-GB" altLang="en-US" sz="1400" dirty="0">
                <a:solidFill>
                  <a:schemeClr val="tx1"/>
                </a:solidFill>
              </a:rPr>
              <a:t>telligent)</a:t>
            </a:r>
          </a:p>
          <a:p>
            <a:pPr algn="ctr" eaLnBrk="1" hangingPunct="1">
              <a:lnSpc>
                <a:spcPct val="100000"/>
              </a:lnSpc>
              <a:spcBef>
                <a:spcPct val="0"/>
              </a:spcBef>
              <a:buFontTx/>
              <a:buNone/>
            </a:pPr>
            <a:r>
              <a:rPr lang="en-GB" altLang="en-US" sz="1400" dirty="0">
                <a:solidFill>
                  <a:schemeClr val="tx1"/>
                </a:solidFill>
              </a:rPr>
              <a:t>Same as a pelican but with added sensors to detect speed of pedestrians</a:t>
            </a:r>
          </a:p>
        </p:txBody>
      </p:sp>
      <p:sp>
        <p:nvSpPr>
          <p:cNvPr id="13" name="TextBox 12">
            <a:extLst>
              <a:ext uri="{FF2B5EF4-FFF2-40B4-BE49-F238E27FC236}">
                <a16:creationId xmlns:a16="http://schemas.microsoft.com/office/drawing/2014/main" id="{7DEF38E7-A586-1F4A-85FF-3A9CC207DE5A}"/>
              </a:ext>
            </a:extLst>
          </p:cNvPr>
          <p:cNvSpPr txBox="1">
            <a:spLocks noChangeArrowheads="1"/>
          </p:cNvSpPr>
          <p:nvPr/>
        </p:nvSpPr>
        <p:spPr bwMode="auto">
          <a:xfrm>
            <a:off x="357188" y="5153025"/>
            <a:ext cx="46815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Equestrian Crossing</a:t>
            </a:r>
          </a:p>
          <a:p>
            <a:pPr algn="ctr" eaLnBrk="1" hangingPunct="1">
              <a:lnSpc>
                <a:spcPct val="100000"/>
              </a:lnSpc>
              <a:spcBef>
                <a:spcPct val="0"/>
              </a:spcBef>
              <a:buFontTx/>
              <a:buNone/>
            </a:pPr>
            <a:r>
              <a:rPr lang="en-GB" altLang="en-US" sz="1400" dirty="0">
                <a:solidFill>
                  <a:schemeClr val="tx1"/>
                </a:solidFill>
              </a:rPr>
              <a:t>(for pedestrians and horse riders </a:t>
            </a:r>
          </a:p>
          <a:p>
            <a:pPr algn="ctr" eaLnBrk="1" hangingPunct="1">
              <a:lnSpc>
                <a:spcPct val="100000"/>
              </a:lnSpc>
              <a:spcBef>
                <a:spcPct val="0"/>
              </a:spcBef>
              <a:buFontTx/>
              <a:buNone/>
            </a:pPr>
            <a:r>
              <a:rPr lang="en-GB" altLang="en-US" sz="1400" dirty="0">
                <a:solidFill>
                  <a:schemeClr val="tx1"/>
                </a:solidFill>
              </a:rPr>
              <a:t>with traffic lights)</a:t>
            </a:r>
          </a:p>
          <a:p>
            <a:pPr algn="ctr" eaLnBrk="1" hangingPunct="1">
              <a:lnSpc>
                <a:spcPct val="100000"/>
              </a:lnSpc>
              <a:spcBef>
                <a:spcPct val="0"/>
              </a:spcBef>
              <a:buFontTx/>
              <a:buNone/>
            </a:pPr>
            <a:endParaRPr lang="en-GB" altLang="en-US" b="1" dirty="0">
              <a:solidFill>
                <a:srgbClr val="79AD42"/>
              </a:solidFill>
            </a:endParaRPr>
          </a:p>
        </p:txBody>
      </p:sp>
      <p:sp>
        <p:nvSpPr>
          <p:cNvPr id="14" name="TextBox 13">
            <a:extLst>
              <a:ext uri="{FF2B5EF4-FFF2-40B4-BE49-F238E27FC236}">
                <a16:creationId xmlns:a16="http://schemas.microsoft.com/office/drawing/2014/main" id="{DEB0628C-C5E6-A24A-BD6D-3A79B70BFE26}"/>
              </a:ext>
            </a:extLst>
          </p:cNvPr>
          <p:cNvSpPr txBox="1">
            <a:spLocks noChangeArrowheads="1"/>
          </p:cNvSpPr>
          <p:nvPr/>
        </p:nvSpPr>
        <p:spPr bwMode="auto">
          <a:xfrm>
            <a:off x="5529262" y="2662238"/>
            <a:ext cx="3816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rgbClr val="FD9E12"/>
                </a:solidFill>
              </a:rPr>
              <a:t>Barriers</a:t>
            </a:r>
          </a:p>
        </p:txBody>
      </p:sp>
      <p:pic>
        <p:nvPicPr>
          <p:cNvPr id="15" name="Picture 14">
            <a:extLst>
              <a:ext uri="{FF2B5EF4-FFF2-40B4-BE49-F238E27FC236}">
                <a16:creationId xmlns:a16="http://schemas.microsoft.com/office/drawing/2014/main" id="{72644ABC-8CFE-824A-A38B-DA8980A5E52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65065" y="516180"/>
            <a:ext cx="1208121" cy="1208121"/>
          </a:xfrm>
          <a:prstGeom prst="ellipse">
            <a:avLst/>
          </a:prstGeom>
        </p:spPr>
      </p:pic>
    </p:spTree>
    <p:extLst>
      <p:ext uri="{BB962C8B-B14F-4D97-AF65-F5344CB8AC3E}">
        <p14:creationId xmlns:p14="http://schemas.microsoft.com/office/powerpoint/2010/main" val="232190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06F6CFFF-4B6C-D749-8C5F-45C033577403}"/>
              </a:ext>
            </a:extLst>
          </p:cNvPr>
          <p:cNvSpPr>
            <a:spLocks noGrp="1"/>
          </p:cNvSpPr>
          <p:nvPr>
            <p:ph type="title"/>
          </p:nvPr>
        </p:nvSpPr>
        <p:spPr>
          <a:xfrm>
            <a:off x="457200" y="479425"/>
            <a:ext cx="8220075" cy="993775"/>
          </a:xfrm>
        </p:spPr>
        <p:txBody>
          <a:bodyPr/>
          <a:lstStyle/>
          <a:p>
            <a:pPr eaLnBrk="1" hangingPunct="1"/>
            <a:r>
              <a:rPr lang="en-GB" altLang="en-US" sz="3600" dirty="0"/>
              <a:t>Behaviour</a:t>
            </a:r>
          </a:p>
        </p:txBody>
      </p:sp>
      <p:sp>
        <p:nvSpPr>
          <p:cNvPr id="3" name="Rectangle 2">
            <a:extLst>
              <a:ext uri="{FF2B5EF4-FFF2-40B4-BE49-F238E27FC236}">
                <a16:creationId xmlns:a16="http://schemas.microsoft.com/office/drawing/2014/main" id="{65723D09-3968-1144-9609-C668A596DBF1}"/>
              </a:ext>
            </a:extLst>
          </p:cNvPr>
          <p:cNvSpPr>
            <a:spLocks noChangeArrowheads="1"/>
          </p:cNvSpPr>
          <p:nvPr/>
        </p:nvSpPr>
        <p:spPr bwMode="auto">
          <a:xfrm>
            <a:off x="4127500" y="1927700"/>
            <a:ext cx="42608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10000"/>
              </a:lnSpc>
              <a:spcBef>
                <a:spcPct val="0"/>
              </a:spcBef>
              <a:buFont typeface="Twinkl Sb"/>
              <a:buAutoNum type="arabicPeriod"/>
            </a:pPr>
            <a:r>
              <a:rPr lang="en-GB" altLang="en-US" sz="2000" b="1" dirty="0">
                <a:solidFill>
                  <a:schemeClr val="tx1"/>
                </a:solidFill>
              </a:rPr>
              <a:t>Think</a:t>
            </a:r>
            <a:r>
              <a:rPr lang="en-GB" altLang="en-US" sz="2000" dirty="0">
                <a:solidFill>
                  <a:schemeClr val="tx1"/>
                </a:solidFill>
              </a:rPr>
              <a:t> – where is safe to cross?</a:t>
            </a:r>
          </a:p>
          <a:p>
            <a:pPr eaLnBrk="1" hangingPunct="1">
              <a:lnSpc>
                <a:spcPct val="110000"/>
              </a:lnSpc>
              <a:spcBef>
                <a:spcPct val="0"/>
              </a:spcBef>
              <a:buFont typeface="Twinkl Sb"/>
              <a:buAutoNum type="arabicPeriod"/>
            </a:pPr>
            <a:r>
              <a:rPr lang="en-GB" altLang="en-US" sz="2000" b="1" dirty="0">
                <a:solidFill>
                  <a:schemeClr val="tx1"/>
                </a:solidFill>
              </a:rPr>
              <a:t>Stop.</a:t>
            </a:r>
          </a:p>
          <a:p>
            <a:pPr eaLnBrk="1" hangingPunct="1">
              <a:lnSpc>
                <a:spcPct val="110000"/>
              </a:lnSpc>
              <a:spcBef>
                <a:spcPct val="0"/>
              </a:spcBef>
              <a:buFont typeface="Twinkl Sb"/>
              <a:buAutoNum type="arabicPeriod"/>
            </a:pPr>
            <a:r>
              <a:rPr lang="en-GB" altLang="en-US" sz="2000" b="1" dirty="0">
                <a:solidFill>
                  <a:schemeClr val="tx1"/>
                </a:solidFill>
              </a:rPr>
              <a:t>Look</a:t>
            </a:r>
            <a:r>
              <a:rPr lang="en-GB" altLang="en-US" sz="2000" dirty="0">
                <a:solidFill>
                  <a:schemeClr val="tx1"/>
                </a:solidFill>
              </a:rPr>
              <a:t> and </a:t>
            </a:r>
            <a:r>
              <a:rPr lang="en-GB" altLang="en-US" sz="2000" b="1" dirty="0">
                <a:solidFill>
                  <a:schemeClr val="tx1"/>
                </a:solidFill>
              </a:rPr>
              <a:t>Listen</a:t>
            </a:r>
            <a:r>
              <a:rPr lang="en-GB" altLang="en-US" sz="2000" dirty="0">
                <a:solidFill>
                  <a:schemeClr val="tx1"/>
                </a:solidFill>
              </a:rPr>
              <a:t>.</a:t>
            </a:r>
          </a:p>
          <a:p>
            <a:pPr eaLnBrk="1" hangingPunct="1">
              <a:lnSpc>
                <a:spcPct val="110000"/>
              </a:lnSpc>
              <a:spcBef>
                <a:spcPct val="0"/>
              </a:spcBef>
              <a:buFont typeface="Twinkl Sb"/>
              <a:buAutoNum type="arabicPeriod"/>
            </a:pPr>
            <a:r>
              <a:rPr lang="en-GB" altLang="en-US" sz="2000" b="1" dirty="0">
                <a:solidFill>
                  <a:schemeClr val="tx1"/>
                </a:solidFill>
              </a:rPr>
              <a:t>Wait</a:t>
            </a:r>
            <a:r>
              <a:rPr lang="en-GB" altLang="en-US" sz="2000" dirty="0">
                <a:solidFill>
                  <a:schemeClr val="tx1"/>
                </a:solidFill>
              </a:rPr>
              <a:t> until it is safe to cross.</a:t>
            </a:r>
          </a:p>
          <a:p>
            <a:pPr eaLnBrk="1" hangingPunct="1">
              <a:lnSpc>
                <a:spcPct val="110000"/>
              </a:lnSpc>
              <a:spcBef>
                <a:spcPct val="0"/>
              </a:spcBef>
              <a:buFont typeface="Twinkl Sb"/>
              <a:buAutoNum type="arabicPeriod"/>
            </a:pPr>
            <a:r>
              <a:rPr lang="en-GB" altLang="en-US" sz="2000" b="1" dirty="0">
                <a:solidFill>
                  <a:schemeClr val="tx1"/>
                </a:solidFill>
              </a:rPr>
              <a:t>Look</a:t>
            </a:r>
            <a:r>
              <a:rPr lang="en-GB" altLang="en-US" sz="2000" dirty="0">
                <a:solidFill>
                  <a:schemeClr val="tx1"/>
                </a:solidFill>
              </a:rPr>
              <a:t> and </a:t>
            </a:r>
            <a:r>
              <a:rPr lang="en-GB" altLang="en-US" sz="2000" b="1" dirty="0">
                <a:solidFill>
                  <a:schemeClr val="tx1"/>
                </a:solidFill>
              </a:rPr>
              <a:t>Listen</a:t>
            </a:r>
            <a:r>
              <a:rPr lang="en-GB" altLang="en-US" sz="2000" dirty="0">
                <a:solidFill>
                  <a:schemeClr val="tx1"/>
                </a:solidFill>
              </a:rPr>
              <a:t> as you cross.</a:t>
            </a:r>
          </a:p>
          <a:p>
            <a:pPr eaLnBrk="1" hangingPunct="1">
              <a:lnSpc>
                <a:spcPct val="110000"/>
              </a:lnSpc>
              <a:spcBef>
                <a:spcPct val="0"/>
              </a:spcBef>
              <a:buFont typeface="Twinkl Sb"/>
              <a:buAutoNum type="arabicPeriod"/>
            </a:pPr>
            <a:r>
              <a:rPr lang="en-GB" altLang="en-US" sz="2000" b="1" dirty="0">
                <a:solidFill>
                  <a:schemeClr val="tx1"/>
                </a:solidFill>
              </a:rPr>
              <a:t>Walk </a:t>
            </a:r>
            <a:r>
              <a:rPr lang="en-GB" altLang="en-US" sz="2000" dirty="0">
                <a:solidFill>
                  <a:schemeClr val="tx1"/>
                </a:solidFill>
              </a:rPr>
              <a:t>across the road, don’t run.</a:t>
            </a:r>
          </a:p>
        </p:txBody>
      </p:sp>
      <p:pic>
        <p:nvPicPr>
          <p:cNvPr id="4" name="Picture 3">
            <a:extLst>
              <a:ext uri="{FF2B5EF4-FFF2-40B4-BE49-F238E27FC236}">
                <a16:creationId xmlns:a16="http://schemas.microsoft.com/office/drawing/2014/main" id="{AD22C9C6-E79A-9045-8D80-5E479AEFCBF1}"/>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2788" y="2160588"/>
            <a:ext cx="3089275" cy="421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64B50382-C41D-774C-B87D-4EDCCFC4396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37188" y="4237038"/>
            <a:ext cx="2841625" cy="214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0A283ADB-298A-6240-8EBB-7AD13E38221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163" r="-2577"/>
          <a:stretch/>
        </p:blipFill>
        <p:spPr>
          <a:xfrm>
            <a:off x="652237" y="479992"/>
            <a:ext cx="1208121" cy="1208121"/>
          </a:xfrm>
          <a:prstGeom prst="ellipse">
            <a:avLst/>
          </a:prstGeom>
        </p:spPr>
      </p:pic>
      <p:pic>
        <p:nvPicPr>
          <p:cNvPr id="7" name="Picture 6">
            <a:extLst>
              <a:ext uri="{FF2B5EF4-FFF2-40B4-BE49-F238E27FC236}">
                <a16:creationId xmlns:a16="http://schemas.microsoft.com/office/drawing/2014/main" id="{4C772F38-D8AF-0D4C-A7D3-6036911E512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163" r="-2577"/>
          <a:stretch/>
        </p:blipFill>
        <p:spPr>
          <a:xfrm>
            <a:off x="7229893" y="492177"/>
            <a:ext cx="1208121" cy="1208121"/>
          </a:xfrm>
          <a:prstGeom prst="ellipse">
            <a:avLst/>
          </a:prstGeom>
        </p:spPr>
      </p:pic>
      <p:sp>
        <p:nvSpPr>
          <p:cNvPr id="8" name="TextBox 10">
            <a:extLst>
              <a:ext uri="{FF2B5EF4-FFF2-40B4-BE49-F238E27FC236}">
                <a16:creationId xmlns:a16="http://schemas.microsoft.com/office/drawing/2014/main" id="{188C1A78-960F-754F-BB8E-1FB1D278BCA3}"/>
              </a:ext>
            </a:extLst>
          </p:cNvPr>
          <p:cNvSpPr txBox="1">
            <a:spLocks noChangeArrowheads="1"/>
          </p:cNvSpPr>
          <p:nvPr/>
        </p:nvSpPr>
        <p:spPr bwMode="auto">
          <a:xfrm>
            <a:off x="1860358" y="1332569"/>
            <a:ext cx="5502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b="1">
                <a:solidFill>
                  <a:schemeClr val="tx1"/>
                </a:solidFill>
              </a:rPr>
              <a:t>The Green Cross Code</a:t>
            </a:r>
          </a:p>
        </p:txBody>
      </p:sp>
    </p:spTree>
    <p:extLst>
      <p:ext uri="{BB962C8B-B14F-4D97-AF65-F5344CB8AC3E}">
        <p14:creationId xmlns:p14="http://schemas.microsoft.com/office/powerpoint/2010/main" val="208028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205AA-97E4-6E49-9665-5B07E71A2F39}"/>
              </a:ext>
            </a:extLst>
          </p:cNvPr>
          <p:cNvSpPr>
            <a:spLocks noGrp="1"/>
          </p:cNvSpPr>
          <p:nvPr>
            <p:ph type="title"/>
          </p:nvPr>
        </p:nvSpPr>
        <p:spPr>
          <a:xfrm>
            <a:off x="457200" y="479425"/>
            <a:ext cx="8220075" cy="993775"/>
          </a:xfrm>
        </p:spPr>
        <p:txBody>
          <a:bodyPr/>
          <a:lstStyle/>
          <a:p>
            <a:pPr algn="ctr"/>
            <a:r>
              <a:rPr lang="en-GB" altLang="en-US" sz="3600" dirty="0"/>
              <a:t>Behaviour</a:t>
            </a:r>
          </a:p>
        </p:txBody>
      </p:sp>
      <p:sp>
        <p:nvSpPr>
          <p:cNvPr id="3" name="Content Placeholder 2">
            <a:extLst>
              <a:ext uri="{FF2B5EF4-FFF2-40B4-BE49-F238E27FC236}">
                <a16:creationId xmlns:a16="http://schemas.microsoft.com/office/drawing/2014/main" id="{F0D7D3F9-47C7-1B48-BDF9-DEE5895B1FA0}"/>
              </a:ext>
            </a:extLst>
          </p:cNvPr>
          <p:cNvSpPr>
            <a:spLocks noGrp="1"/>
          </p:cNvSpPr>
          <p:nvPr>
            <p:ph idx="1"/>
          </p:nvPr>
        </p:nvSpPr>
        <p:spPr>
          <a:xfrm>
            <a:off x="750888" y="2425439"/>
            <a:ext cx="3235186" cy="3300657"/>
          </a:xfrm>
        </p:spPr>
        <p:txBody>
          <a:bodyPr/>
          <a:lstStyle/>
          <a:p>
            <a:pPr marL="285750" indent="-285750">
              <a:lnSpc>
                <a:spcPct val="107000"/>
              </a:lnSpc>
              <a:spcAft>
                <a:spcPts val="800"/>
              </a:spcAft>
              <a:buFont typeface="Arial" panose="020B0604020202020204" pitchFamily="34" charset="0"/>
              <a:buChar char="•"/>
            </a:pPr>
            <a:r>
              <a:rPr lang="en-GB" altLang="en-US" dirty="0">
                <a:solidFill>
                  <a:srgbClr val="222222"/>
                </a:solidFill>
                <a:latin typeface="Twinkl" pitchFamily="2" charset="0"/>
                <a:ea typeface="Calibri" panose="020F0502020204030204" pitchFamily="34" charset="0"/>
                <a:cs typeface="Arial" panose="020B0604020202020204" pitchFamily="34" charset="0"/>
              </a:rPr>
              <a:t>Always try to use a pedestrian crossing when possible.</a:t>
            </a:r>
          </a:p>
          <a:p>
            <a:pPr marL="285750" indent="-285750">
              <a:lnSpc>
                <a:spcPct val="107000"/>
              </a:lnSpc>
              <a:spcAft>
                <a:spcPts val="800"/>
              </a:spcAft>
              <a:buFont typeface="Arial" panose="020B0604020202020204" pitchFamily="34" charset="0"/>
              <a:buChar char="•"/>
            </a:pPr>
            <a:r>
              <a:rPr lang="en-GB" altLang="en-US" dirty="0">
                <a:solidFill>
                  <a:srgbClr val="222222"/>
                </a:solidFill>
                <a:latin typeface="Twinkl" pitchFamily="2" charset="0"/>
                <a:ea typeface="Calibri" panose="020F0502020204030204" pitchFamily="34" charset="0"/>
                <a:cs typeface="Arial" panose="020B0604020202020204" pitchFamily="34" charset="0"/>
              </a:rPr>
              <a:t>Try not to cross the road from between parked cars, or near trees and bushes, as drivers might not be able to see you. </a:t>
            </a:r>
          </a:p>
          <a:p>
            <a:pPr marL="285750" indent="-285750">
              <a:lnSpc>
                <a:spcPct val="107000"/>
              </a:lnSpc>
              <a:spcAft>
                <a:spcPts val="800"/>
              </a:spcAft>
              <a:buFont typeface="Arial" panose="020B0604020202020204" pitchFamily="34" charset="0"/>
              <a:buChar char="•"/>
            </a:pPr>
            <a:r>
              <a:rPr lang="en-GB" altLang="en-US" dirty="0">
                <a:solidFill>
                  <a:srgbClr val="222222"/>
                </a:solidFill>
                <a:latin typeface="Twinkl" pitchFamily="2" charset="0"/>
                <a:ea typeface="Calibri" panose="020F0502020204030204" pitchFamily="34" charset="0"/>
                <a:cs typeface="Arial" panose="020B0604020202020204" pitchFamily="34" charset="0"/>
              </a:rPr>
              <a:t>Avoid crossing near a bend.</a:t>
            </a:r>
            <a:endParaRPr lang="en-GB" altLang="en-US"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GB" altLang="en-US" dirty="0">
              <a:latin typeface="Twinkl" pitchFamily="2" charset="0"/>
            </a:endParaRPr>
          </a:p>
        </p:txBody>
      </p:sp>
      <p:sp>
        <p:nvSpPr>
          <p:cNvPr id="4" name="TextBox 5">
            <a:extLst>
              <a:ext uri="{FF2B5EF4-FFF2-40B4-BE49-F238E27FC236}">
                <a16:creationId xmlns:a16="http://schemas.microsoft.com/office/drawing/2014/main" id="{AEEC18F7-5B59-8E47-8F7B-0D3383A84EF7}"/>
              </a:ext>
            </a:extLst>
          </p:cNvPr>
          <p:cNvSpPr txBox="1">
            <a:spLocks noChangeArrowheads="1"/>
          </p:cNvSpPr>
          <p:nvPr/>
        </p:nvSpPr>
        <p:spPr bwMode="auto">
          <a:xfrm>
            <a:off x="2370138" y="1289050"/>
            <a:ext cx="4572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b="1">
                <a:solidFill>
                  <a:schemeClr val="tx1"/>
                </a:solidFill>
              </a:rPr>
              <a:t>Other Behaviours</a:t>
            </a:r>
            <a:endParaRPr lang="en-GB" altLang="en-US" sz="2000" b="1" dirty="0">
              <a:solidFill>
                <a:schemeClr val="tx1"/>
              </a:solidFill>
            </a:endParaRPr>
          </a:p>
        </p:txBody>
      </p:sp>
      <p:pic>
        <p:nvPicPr>
          <p:cNvPr id="5" name="Picture 4">
            <a:extLst>
              <a:ext uri="{FF2B5EF4-FFF2-40B4-BE49-F238E27FC236}">
                <a16:creationId xmlns:a16="http://schemas.microsoft.com/office/drawing/2014/main" id="{1282C7D1-6A16-D546-B289-BCC7A015D7B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65065" y="516180"/>
            <a:ext cx="1208121" cy="1208121"/>
          </a:xfrm>
          <a:prstGeom prst="ellipse">
            <a:avLst/>
          </a:prstGeom>
        </p:spPr>
      </p:pic>
      <p:pic>
        <p:nvPicPr>
          <p:cNvPr id="6" name="Picture 5">
            <a:extLst>
              <a:ext uri="{FF2B5EF4-FFF2-40B4-BE49-F238E27FC236}">
                <a16:creationId xmlns:a16="http://schemas.microsoft.com/office/drawing/2014/main" id="{E06C63C1-2925-1D49-B746-C01C0401ED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180229" y="516180"/>
            <a:ext cx="1208121" cy="1208121"/>
          </a:xfrm>
          <a:prstGeom prst="ellipse">
            <a:avLst/>
          </a:prstGeom>
        </p:spPr>
      </p:pic>
      <p:pic>
        <p:nvPicPr>
          <p:cNvPr id="7" name="Picture 6">
            <a:extLst>
              <a:ext uri="{FF2B5EF4-FFF2-40B4-BE49-F238E27FC236}">
                <a16:creationId xmlns:a16="http://schemas.microsoft.com/office/drawing/2014/main" id="{96BD1E0A-80E3-F64F-8EBA-01726FF00B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16893" y="2282825"/>
            <a:ext cx="4115968" cy="3775074"/>
          </a:xfrm>
          <a:prstGeom prst="rect">
            <a:avLst/>
          </a:prstGeom>
        </p:spPr>
      </p:pic>
    </p:spTree>
    <p:extLst>
      <p:ext uri="{BB962C8B-B14F-4D97-AF65-F5344CB8AC3E}">
        <p14:creationId xmlns:p14="http://schemas.microsoft.com/office/powerpoint/2010/main" val="1168119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4B85EA01-0914-8F46-A16E-E2DCD778E603}"/>
              </a:ext>
            </a:extLst>
          </p:cNvPr>
          <p:cNvSpPr>
            <a:spLocks noGrp="1"/>
          </p:cNvSpPr>
          <p:nvPr>
            <p:ph type="title"/>
          </p:nvPr>
        </p:nvSpPr>
        <p:spPr>
          <a:xfrm>
            <a:off x="457200" y="479425"/>
            <a:ext cx="8220075" cy="993775"/>
          </a:xfrm>
        </p:spPr>
        <p:txBody>
          <a:bodyPr/>
          <a:lstStyle/>
          <a:p>
            <a:pPr eaLnBrk="1" hangingPunct="1"/>
            <a:r>
              <a:rPr lang="en-GB" altLang="en-US" sz="3600"/>
              <a:t>Behaviour</a:t>
            </a:r>
            <a:endParaRPr lang="en-GB" altLang="en-US" sz="2800"/>
          </a:p>
        </p:txBody>
      </p:sp>
      <p:sp>
        <p:nvSpPr>
          <p:cNvPr id="3" name="Rectangle 1">
            <a:extLst>
              <a:ext uri="{FF2B5EF4-FFF2-40B4-BE49-F238E27FC236}">
                <a16:creationId xmlns:a16="http://schemas.microsoft.com/office/drawing/2014/main" id="{AF1CEECF-A434-0848-9361-F70F890BACCC}"/>
              </a:ext>
            </a:extLst>
          </p:cNvPr>
          <p:cNvSpPr>
            <a:spLocks noChangeArrowheads="1"/>
          </p:cNvSpPr>
          <p:nvPr/>
        </p:nvSpPr>
        <p:spPr bwMode="auto">
          <a:xfrm>
            <a:off x="2840038" y="1289050"/>
            <a:ext cx="3454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rPr>
              <a:t>Questions</a:t>
            </a:r>
          </a:p>
        </p:txBody>
      </p:sp>
      <p:pic>
        <p:nvPicPr>
          <p:cNvPr id="4" name="Picture 3">
            <a:extLst>
              <a:ext uri="{FF2B5EF4-FFF2-40B4-BE49-F238E27FC236}">
                <a16:creationId xmlns:a16="http://schemas.microsoft.com/office/drawing/2014/main" id="{D56A3AC6-B689-124A-9EB4-C8F150CE791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180229" y="516180"/>
            <a:ext cx="1208121" cy="1208121"/>
          </a:xfrm>
          <a:prstGeom prst="ellipse">
            <a:avLst/>
          </a:prstGeom>
        </p:spPr>
      </p:pic>
      <p:pic>
        <p:nvPicPr>
          <p:cNvPr id="5" name="Picture 4">
            <a:extLst>
              <a:ext uri="{FF2B5EF4-FFF2-40B4-BE49-F238E27FC236}">
                <a16:creationId xmlns:a16="http://schemas.microsoft.com/office/drawing/2014/main" id="{4F3CB007-9FAF-1648-A553-323EC139E47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2577"/>
          <a:stretch/>
        </p:blipFill>
        <p:spPr>
          <a:xfrm>
            <a:off x="765065" y="516180"/>
            <a:ext cx="1208121" cy="1208121"/>
          </a:xfrm>
          <a:prstGeom prst="ellipse">
            <a:avLst/>
          </a:prstGeom>
        </p:spPr>
      </p:pic>
      <p:sp>
        <p:nvSpPr>
          <p:cNvPr id="6" name="Rectangle 5">
            <a:extLst>
              <a:ext uri="{FF2B5EF4-FFF2-40B4-BE49-F238E27FC236}">
                <a16:creationId xmlns:a16="http://schemas.microsoft.com/office/drawing/2014/main" id="{112C8DA5-A0A5-1545-9C67-7547AC030216}"/>
              </a:ext>
            </a:extLst>
          </p:cNvPr>
          <p:cNvSpPr>
            <a:spLocks noChangeArrowheads="1"/>
          </p:cNvSpPr>
          <p:nvPr/>
        </p:nvSpPr>
        <p:spPr bwMode="auto">
          <a:xfrm>
            <a:off x="792163" y="1998663"/>
            <a:ext cx="5608637" cy="568325"/>
          </a:xfrm>
          <a:prstGeom prst="rect">
            <a:avLst/>
          </a:prstGeom>
          <a:solidFill>
            <a:srgbClr val="FDDA8B"/>
          </a:solidFill>
          <a:ln>
            <a:noFill/>
          </a:ln>
        </p:spPr>
        <p:txBody>
          <a:bodyPr wrap="square" lIns="180000" tIns="144000" rIns="144000" bIns="144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a:pPr>
            <a:r>
              <a:rPr lang="en-GB" altLang="en-US">
                <a:solidFill>
                  <a:schemeClr val="tx1"/>
                </a:solidFill>
              </a:rPr>
              <a:t>At which side should you get out of a car?</a:t>
            </a:r>
          </a:p>
        </p:txBody>
      </p:sp>
      <p:sp>
        <p:nvSpPr>
          <p:cNvPr id="7" name="Rectangle 6">
            <a:extLst>
              <a:ext uri="{FF2B5EF4-FFF2-40B4-BE49-F238E27FC236}">
                <a16:creationId xmlns:a16="http://schemas.microsoft.com/office/drawing/2014/main" id="{0B1FA244-4E71-A04A-B86C-F49E2428CA41}"/>
              </a:ext>
            </a:extLst>
          </p:cNvPr>
          <p:cNvSpPr>
            <a:spLocks noChangeArrowheads="1"/>
          </p:cNvSpPr>
          <p:nvPr/>
        </p:nvSpPr>
        <p:spPr bwMode="auto">
          <a:xfrm>
            <a:off x="792163" y="3829050"/>
            <a:ext cx="5608637" cy="844550"/>
          </a:xfrm>
          <a:prstGeom prst="rect">
            <a:avLst/>
          </a:prstGeom>
          <a:solidFill>
            <a:srgbClr val="FDDA8B"/>
          </a:solidFill>
          <a:ln>
            <a:noFill/>
          </a:ln>
        </p:spPr>
        <p:txBody>
          <a:bodyPr wrap="square" lIns="144000" tIns="144000" rIns="144000" bIns="144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2"/>
            </a:pPr>
            <a:r>
              <a:rPr lang="en-GB" altLang="en-US" dirty="0">
                <a:solidFill>
                  <a:schemeClr val="tx1"/>
                </a:solidFill>
              </a:rPr>
              <a:t>After getting off a bus, when should you cross </a:t>
            </a:r>
            <a:br>
              <a:rPr lang="en-GB" altLang="en-US" dirty="0">
                <a:solidFill>
                  <a:schemeClr val="tx1"/>
                </a:solidFill>
              </a:rPr>
            </a:br>
            <a:r>
              <a:rPr lang="en-GB" altLang="en-US" dirty="0">
                <a:solidFill>
                  <a:schemeClr val="tx1"/>
                </a:solidFill>
              </a:rPr>
              <a:t>the road?</a:t>
            </a:r>
          </a:p>
        </p:txBody>
      </p:sp>
      <p:sp>
        <p:nvSpPr>
          <p:cNvPr id="8" name="Rectangle 7">
            <a:extLst>
              <a:ext uri="{FF2B5EF4-FFF2-40B4-BE49-F238E27FC236}">
                <a16:creationId xmlns:a16="http://schemas.microsoft.com/office/drawing/2014/main" id="{7171084D-ECFC-7345-B690-E7AFB3B3CCF1}"/>
              </a:ext>
            </a:extLst>
          </p:cNvPr>
          <p:cNvSpPr>
            <a:spLocks noChangeArrowheads="1"/>
          </p:cNvSpPr>
          <p:nvPr/>
        </p:nvSpPr>
        <p:spPr bwMode="auto">
          <a:xfrm>
            <a:off x="791860" y="2663825"/>
            <a:ext cx="7525053" cy="568325"/>
          </a:xfrm>
          <a:prstGeom prst="rect">
            <a:avLst/>
          </a:prstGeom>
          <a:solidFill>
            <a:srgbClr val="FFE55F"/>
          </a:solidFill>
          <a:ln>
            <a:noFill/>
          </a:ln>
        </p:spPr>
        <p:txBody>
          <a:bodyPr wrap="square" lIns="180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Answer: </a:t>
            </a:r>
            <a:r>
              <a:rPr lang="en-GB" altLang="en-US">
                <a:solidFill>
                  <a:schemeClr val="tx1"/>
                </a:solidFill>
              </a:rPr>
              <a:t>The pavement side where possible.</a:t>
            </a:r>
          </a:p>
        </p:txBody>
      </p:sp>
      <p:sp>
        <p:nvSpPr>
          <p:cNvPr id="9" name="Rectangle 8">
            <a:extLst>
              <a:ext uri="{FF2B5EF4-FFF2-40B4-BE49-F238E27FC236}">
                <a16:creationId xmlns:a16="http://schemas.microsoft.com/office/drawing/2014/main" id="{406A190F-87B1-134F-8A22-EBE1D698A633}"/>
              </a:ext>
            </a:extLst>
          </p:cNvPr>
          <p:cNvSpPr>
            <a:spLocks noChangeArrowheads="1"/>
          </p:cNvSpPr>
          <p:nvPr/>
        </p:nvSpPr>
        <p:spPr bwMode="auto">
          <a:xfrm>
            <a:off x="6329363" y="1998663"/>
            <a:ext cx="1987550" cy="568325"/>
          </a:xfrm>
          <a:prstGeom prst="rect">
            <a:avLst/>
          </a:prstGeom>
          <a:solidFill>
            <a:srgbClr val="FD9E12"/>
          </a:solidFill>
          <a:ln>
            <a:noFill/>
          </a:ln>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chemeClr val="bg1"/>
                </a:solidFill>
              </a:rPr>
              <a:t>Reveal answer</a:t>
            </a:r>
          </a:p>
        </p:txBody>
      </p:sp>
      <p:sp>
        <p:nvSpPr>
          <p:cNvPr id="10" name="Rectangle 9">
            <a:extLst>
              <a:ext uri="{FF2B5EF4-FFF2-40B4-BE49-F238E27FC236}">
                <a16:creationId xmlns:a16="http://schemas.microsoft.com/office/drawing/2014/main" id="{2B8E7EC6-BFE5-A24F-A9EF-CD3EDBB5BE49}"/>
              </a:ext>
            </a:extLst>
          </p:cNvPr>
          <p:cNvSpPr>
            <a:spLocks noChangeArrowheads="1"/>
          </p:cNvSpPr>
          <p:nvPr/>
        </p:nvSpPr>
        <p:spPr bwMode="auto">
          <a:xfrm>
            <a:off x="6329363" y="3835400"/>
            <a:ext cx="1987550" cy="838200"/>
          </a:xfrm>
          <a:prstGeom prst="rect">
            <a:avLst/>
          </a:prstGeom>
          <a:solidFill>
            <a:srgbClr val="FD9E12"/>
          </a:solidFill>
          <a:ln>
            <a:noFill/>
          </a:ln>
        </p:spPr>
        <p:txBody>
          <a:bodyPr lIns="144000" tIns="144000" rIns="144000" bIns="144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bg1"/>
                </a:solidFill>
              </a:rPr>
              <a:t>Reveal answer</a:t>
            </a:r>
          </a:p>
        </p:txBody>
      </p:sp>
      <p:sp>
        <p:nvSpPr>
          <p:cNvPr id="11" name="Rectangle 10">
            <a:extLst>
              <a:ext uri="{FF2B5EF4-FFF2-40B4-BE49-F238E27FC236}">
                <a16:creationId xmlns:a16="http://schemas.microsoft.com/office/drawing/2014/main" id="{9CBFC33E-746D-EA4B-ABB7-3B7F4E535C86}"/>
              </a:ext>
            </a:extLst>
          </p:cNvPr>
          <p:cNvSpPr>
            <a:spLocks noChangeArrowheads="1"/>
          </p:cNvSpPr>
          <p:nvPr/>
        </p:nvSpPr>
        <p:spPr bwMode="auto">
          <a:xfrm>
            <a:off x="787440" y="4776788"/>
            <a:ext cx="7525053" cy="566737"/>
          </a:xfrm>
          <a:prstGeom prst="rect">
            <a:avLst/>
          </a:prstGeom>
          <a:solidFill>
            <a:srgbClr val="FFE55F"/>
          </a:solidFill>
          <a:ln>
            <a:noFill/>
          </a:ln>
        </p:spPr>
        <p:txBody>
          <a:bodyPr wrap="square" lIns="180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Answer</a:t>
            </a:r>
            <a:r>
              <a:rPr lang="en-GB" altLang="en-US">
                <a:solidFill>
                  <a:schemeClr val="tx1"/>
                </a:solidFill>
              </a:rPr>
              <a:t>: After the bus has moved away.</a:t>
            </a:r>
          </a:p>
        </p:txBody>
      </p:sp>
    </p:spTree>
    <p:extLst>
      <p:ext uri="{BB962C8B-B14F-4D97-AF65-F5344CB8AC3E}">
        <p14:creationId xmlns:p14="http://schemas.microsoft.com/office/powerpoint/2010/main" val="1610145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9"/>
                    </p:tgtEl>
                  </p:cond>
                </p:stCondLst>
                <p:endSync evt="end" delay="0">
                  <p:rtn val="all"/>
                </p:endSync>
                <p:childTnLst>
                  <p:par>
                    <p:cTn id="20" fill="hold">
                      <p:stCondLst>
                        <p:cond delay="0"/>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nextCondLst>
                <p:cond evt="onClick" delay="0">
                  <p:tgtEl>
                    <p:spTgt spid="9"/>
                  </p:tgtEl>
                </p:cond>
              </p:nextCondLst>
            </p:seq>
            <p:seq concurrent="1" nextAc="seek">
              <p:cTn id="25" restart="whenNotActive" fill="hold" evtFilter="cancelBubble" nodeType="interactiveSeq">
                <p:stCondLst>
                  <p:cond evt="onClick" delay="0">
                    <p:tgtEl>
                      <p:spTgt spid="10"/>
                    </p:tgtEl>
                  </p:cond>
                </p:stCondLst>
                <p:endSync evt="end" delay="0">
                  <p:rtn val="all"/>
                </p:endSync>
                <p:childTnLst>
                  <p:par>
                    <p:cTn id="26" fill="hold">
                      <p:stCondLst>
                        <p:cond delay="0"/>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nextCondLst>
                <p:cond evt="onClick" delay="0">
                  <p:tgtEl>
                    <p:spTgt spid="10"/>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DB0231C-E9FA-A845-98C9-7ADFBB56C696}"/>
              </a:ext>
            </a:extLst>
          </p:cNvPr>
          <p:cNvGraphicFramePr>
            <a:graphicFrameLocks noGrp="1"/>
          </p:cNvGraphicFramePr>
          <p:nvPr/>
        </p:nvGraphicFramePr>
        <p:xfrm>
          <a:off x="750888" y="1990725"/>
          <a:ext cx="7632700" cy="305752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548576">
                <a:tc>
                  <a:txBody>
                    <a:bodyPr/>
                    <a:lstStyle/>
                    <a:p>
                      <a:pPr algn="ctr"/>
                      <a:r>
                        <a:rPr lang="en-GB" sz="1800" b="0" dirty="0">
                          <a:latin typeface="Twinkl" pitchFamily="50" charset="0"/>
                        </a:rPr>
                        <a:t>What to wear when</a:t>
                      </a:r>
                      <a:r>
                        <a:rPr lang="en-GB" sz="1800" b="0" baseline="0" dirty="0">
                          <a:latin typeface="Twinkl" pitchFamily="50" charset="0"/>
                        </a:rPr>
                        <a:t> walking</a:t>
                      </a:r>
                      <a:endParaRPr lang="en-GB" sz="1800" b="0" dirty="0">
                        <a:latin typeface="Twinkl" pitchFamily="50" charset="0"/>
                      </a:endParaRPr>
                    </a:p>
                  </a:txBody>
                  <a:tcPr marL="137160" marR="137160" marT="137128" marB="137128">
                    <a:solidFill>
                      <a:srgbClr val="699327"/>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Twinkl" pitchFamily="50" charset="0"/>
                        </a:rPr>
                        <a:t>What to wear when cycling</a:t>
                      </a:r>
                    </a:p>
                  </a:txBody>
                  <a:tcPr marL="137160" marR="137160" marT="137128" marB="137128">
                    <a:solidFill>
                      <a:srgbClr val="699327"/>
                    </a:solidFill>
                  </a:tcPr>
                </a:tc>
                <a:extLst>
                  <a:ext uri="{0D108BD9-81ED-4DB2-BD59-A6C34878D82A}">
                    <a16:rowId xmlns:a16="http://schemas.microsoft.com/office/drawing/2014/main" val="10000"/>
                  </a:ext>
                </a:extLst>
              </a:tr>
              <a:tr h="2508949">
                <a:tc>
                  <a:txBody>
                    <a:bodyPr/>
                    <a:lstStyle/>
                    <a:p>
                      <a:pPr marL="0" indent="0">
                        <a:buFont typeface="Arial" panose="020B0604020202020204" pitchFamily="34" charset="0"/>
                        <a:buNone/>
                      </a:pPr>
                      <a:endParaRPr lang="en-GB" sz="1600" dirty="0"/>
                    </a:p>
                  </a:txBody>
                  <a:tcPr marL="137160" marR="137160" marT="137128" marB="137128"/>
                </a:tc>
                <a:tc>
                  <a:txBody>
                    <a:bodyPr/>
                    <a:lstStyle/>
                    <a:p>
                      <a:pPr marL="0" indent="0">
                        <a:buFont typeface="Arial" panose="020B0604020202020204" pitchFamily="34" charset="0"/>
                        <a:buNone/>
                      </a:pPr>
                      <a:endParaRPr lang="en-GB" sz="1600" dirty="0"/>
                    </a:p>
                  </a:txBody>
                  <a:tcPr marL="137160" marR="137160" marT="137128" marB="137128"/>
                </a:tc>
                <a:extLst>
                  <a:ext uri="{0D108BD9-81ED-4DB2-BD59-A6C34878D82A}">
                    <a16:rowId xmlns:a16="http://schemas.microsoft.com/office/drawing/2014/main" val="10001"/>
                  </a:ext>
                </a:extLst>
              </a:tr>
            </a:tbl>
          </a:graphicData>
        </a:graphic>
      </p:graphicFrame>
      <p:sp>
        <p:nvSpPr>
          <p:cNvPr id="3" name="Title 20">
            <a:extLst>
              <a:ext uri="{FF2B5EF4-FFF2-40B4-BE49-F238E27FC236}">
                <a16:creationId xmlns:a16="http://schemas.microsoft.com/office/drawing/2014/main" id="{6E4EB770-1646-FC49-9593-44B595BF5B32}"/>
              </a:ext>
            </a:extLst>
          </p:cNvPr>
          <p:cNvSpPr>
            <a:spLocks noGrp="1"/>
          </p:cNvSpPr>
          <p:nvPr>
            <p:ph type="title"/>
          </p:nvPr>
        </p:nvSpPr>
        <p:spPr>
          <a:xfrm>
            <a:off x="539750" y="479425"/>
            <a:ext cx="7843838" cy="993775"/>
          </a:xfrm>
        </p:spPr>
        <p:txBody>
          <a:bodyPr/>
          <a:lstStyle/>
          <a:p>
            <a:pPr eaLnBrk="1" hangingPunct="1"/>
            <a:r>
              <a:rPr lang="en-GB" altLang="en-US" sz="3600" dirty="0"/>
              <a:t>Choice</a:t>
            </a:r>
            <a:endParaRPr lang="en-GB" altLang="en-US" sz="2800" dirty="0"/>
          </a:p>
        </p:txBody>
      </p:sp>
      <p:sp>
        <p:nvSpPr>
          <p:cNvPr id="4" name="Rectangle 1">
            <a:extLst>
              <a:ext uri="{FF2B5EF4-FFF2-40B4-BE49-F238E27FC236}">
                <a16:creationId xmlns:a16="http://schemas.microsoft.com/office/drawing/2014/main" id="{18DE834E-67F2-114E-89A0-48CB15635DD6}"/>
              </a:ext>
            </a:extLst>
          </p:cNvPr>
          <p:cNvSpPr>
            <a:spLocks noChangeArrowheads="1"/>
          </p:cNvSpPr>
          <p:nvPr/>
        </p:nvSpPr>
        <p:spPr bwMode="auto">
          <a:xfrm>
            <a:off x="2735263" y="1273175"/>
            <a:ext cx="345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chemeClr val="tx1"/>
                </a:solidFill>
              </a:rPr>
              <a:t>What to Wear</a:t>
            </a:r>
          </a:p>
        </p:txBody>
      </p:sp>
      <p:pic>
        <p:nvPicPr>
          <p:cNvPr id="5" name="Picture 4">
            <a:extLst>
              <a:ext uri="{FF2B5EF4-FFF2-40B4-BE49-F238E27FC236}">
                <a16:creationId xmlns:a16="http://schemas.microsoft.com/office/drawing/2014/main" id="{DAD97E4D-515B-8147-86E5-0F2D3859131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465"/>
          <a:stretch/>
        </p:blipFill>
        <p:spPr>
          <a:xfrm>
            <a:off x="7166781" y="508217"/>
            <a:ext cx="1245406" cy="1245406"/>
          </a:xfrm>
          <a:prstGeom prst="ellipse">
            <a:avLst/>
          </a:prstGeom>
        </p:spPr>
      </p:pic>
      <p:pic>
        <p:nvPicPr>
          <p:cNvPr id="6" name="Picture 5">
            <a:extLst>
              <a:ext uri="{FF2B5EF4-FFF2-40B4-BE49-F238E27FC236}">
                <a16:creationId xmlns:a16="http://schemas.microsoft.com/office/drawing/2014/main" id="{4C1588ED-A33C-B244-82B2-D19858B3A82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163" r="-3465"/>
          <a:stretch/>
        </p:blipFill>
        <p:spPr>
          <a:xfrm>
            <a:off x="750856" y="519807"/>
            <a:ext cx="1245406" cy="1245406"/>
          </a:xfrm>
          <a:prstGeom prst="ellipse">
            <a:avLst/>
          </a:prstGeom>
        </p:spPr>
      </p:pic>
      <p:graphicFrame>
        <p:nvGraphicFramePr>
          <p:cNvPr id="7" name="Table 6">
            <a:extLst>
              <a:ext uri="{FF2B5EF4-FFF2-40B4-BE49-F238E27FC236}">
                <a16:creationId xmlns:a16="http://schemas.microsoft.com/office/drawing/2014/main" id="{C2C0BD27-BBE5-BF4E-AA94-EA4D8E41BC16}"/>
              </a:ext>
            </a:extLst>
          </p:cNvPr>
          <p:cNvGraphicFramePr>
            <a:graphicFrameLocks noGrp="1"/>
          </p:cNvGraphicFramePr>
          <p:nvPr>
            <p:extLst>
              <p:ext uri="{D42A27DB-BD31-4B8C-83A1-F6EECF244321}">
                <p14:modId xmlns:p14="http://schemas.microsoft.com/office/powerpoint/2010/main" val="1440263391"/>
              </p:ext>
            </p:extLst>
          </p:nvPr>
        </p:nvGraphicFramePr>
        <p:xfrm>
          <a:off x="755650" y="1990725"/>
          <a:ext cx="7632700" cy="305752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548576">
                <a:tc>
                  <a:txBody>
                    <a:bodyPr/>
                    <a:lstStyle/>
                    <a:p>
                      <a:pPr algn="ctr"/>
                      <a:r>
                        <a:rPr lang="en-GB" sz="1800" b="0" dirty="0">
                          <a:latin typeface="Twinkl" pitchFamily="50" charset="0"/>
                        </a:rPr>
                        <a:t>What to Wear When</a:t>
                      </a:r>
                      <a:r>
                        <a:rPr lang="en-GB" sz="1800" b="0" baseline="0" dirty="0">
                          <a:latin typeface="Twinkl" pitchFamily="50" charset="0"/>
                        </a:rPr>
                        <a:t> Walking</a:t>
                      </a:r>
                      <a:endParaRPr lang="en-GB" sz="1800" b="0" dirty="0">
                        <a:latin typeface="Twinkl" pitchFamily="50" charset="0"/>
                      </a:endParaRPr>
                    </a:p>
                  </a:txBody>
                  <a:tcPr marL="137160" marR="137160" marT="137128" marB="137128">
                    <a:solidFill>
                      <a:srgbClr val="FD9E1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Twinkl" pitchFamily="50" charset="0"/>
                        </a:rPr>
                        <a:t>What to Wear When Cycling</a:t>
                      </a:r>
                    </a:p>
                  </a:txBody>
                  <a:tcPr marL="137160" marR="137160" marT="137128" marB="137128">
                    <a:solidFill>
                      <a:srgbClr val="FD9E12"/>
                    </a:solidFill>
                  </a:tcPr>
                </a:tc>
                <a:extLst>
                  <a:ext uri="{0D108BD9-81ED-4DB2-BD59-A6C34878D82A}">
                    <a16:rowId xmlns:a16="http://schemas.microsoft.com/office/drawing/2014/main" val="10000"/>
                  </a:ext>
                </a:extLst>
              </a:tr>
              <a:tr h="2508949">
                <a:tc>
                  <a:txBody>
                    <a:bodyPr/>
                    <a:lstStyle/>
                    <a:p>
                      <a:pPr marL="285750" indent="-285750">
                        <a:buFont typeface="Arial" panose="020B0604020202020204" pitchFamily="34" charset="0"/>
                        <a:buChar char="•"/>
                      </a:pPr>
                      <a:r>
                        <a:rPr lang="en-GB" sz="1600" dirty="0"/>
                        <a:t>hi-vis jacket</a:t>
                      </a:r>
                    </a:p>
                    <a:p>
                      <a:pPr marL="285750" indent="-285750">
                        <a:buFont typeface="Arial" panose="020B0604020202020204" pitchFamily="34" charset="0"/>
                        <a:buChar char="•"/>
                      </a:pPr>
                      <a:r>
                        <a:rPr lang="en-GB" sz="1600" dirty="0"/>
                        <a:t>bright and reflective colours </a:t>
                      </a:r>
                      <a:br>
                        <a:rPr lang="en-GB" sz="1600" dirty="0"/>
                      </a:br>
                      <a:r>
                        <a:rPr lang="en-GB" sz="1600" dirty="0"/>
                        <a:t>in</a:t>
                      </a:r>
                      <a:r>
                        <a:rPr lang="en-GB" sz="1600" baseline="0" dirty="0"/>
                        <a:t> the dark</a:t>
                      </a:r>
                    </a:p>
                    <a:p>
                      <a:pPr marL="285750" indent="-285750">
                        <a:buFont typeface="Arial" panose="020B0604020202020204" pitchFamily="34" charset="0"/>
                        <a:buChar char="•"/>
                      </a:pPr>
                      <a:r>
                        <a:rPr lang="en-GB" sz="1600" baseline="0" dirty="0"/>
                        <a:t>fluorescent (not reflective) colours show up in the daytime</a:t>
                      </a:r>
                    </a:p>
                    <a:p>
                      <a:pPr marL="285750" indent="-285750">
                        <a:buFont typeface="Arial" panose="020B0604020202020204" pitchFamily="34" charset="0"/>
                        <a:buChar char="•"/>
                      </a:pPr>
                      <a:r>
                        <a:rPr lang="en-GB" sz="1600" baseline="0" dirty="0"/>
                        <a:t>flat shoes</a:t>
                      </a:r>
                    </a:p>
                    <a:p>
                      <a:pPr marL="285750" indent="-285750">
                        <a:buFont typeface="Arial" panose="020B0604020202020204" pitchFamily="34" charset="0"/>
                        <a:buChar char="•"/>
                      </a:pPr>
                      <a:r>
                        <a:rPr lang="en-GB" sz="1600" baseline="0" dirty="0"/>
                        <a:t>laces done up</a:t>
                      </a:r>
                    </a:p>
                    <a:p>
                      <a:pPr marL="285750" indent="-285750">
                        <a:buFont typeface="Arial" panose="020B0604020202020204" pitchFamily="34" charset="0"/>
                        <a:buChar char="•"/>
                      </a:pPr>
                      <a:r>
                        <a:rPr lang="en-GB" sz="1600" baseline="0" dirty="0"/>
                        <a:t>reflectors on your bag</a:t>
                      </a:r>
                      <a:endParaRPr lang="en-GB" sz="1600" dirty="0"/>
                    </a:p>
                  </a:txBody>
                  <a:tcPr marL="137160" marR="137160" marT="137128" marB="137128">
                    <a:solidFill>
                      <a:srgbClr val="FDDA8B"/>
                    </a:solidFill>
                  </a:tcPr>
                </a:tc>
                <a:tc>
                  <a:txBody>
                    <a:bodyPr/>
                    <a:lstStyle/>
                    <a:p>
                      <a:pPr marL="285750" indent="-285750">
                        <a:buFont typeface="Arial" panose="020B0604020202020204" pitchFamily="34" charset="0"/>
                        <a:buChar char="•"/>
                      </a:pPr>
                      <a:r>
                        <a:rPr lang="en-GB" sz="1600" dirty="0"/>
                        <a:t>helmet</a:t>
                      </a:r>
                    </a:p>
                    <a:p>
                      <a:pPr marL="285750" indent="-285750">
                        <a:buFont typeface="Arial" panose="020B0604020202020204" pitchFamily="34" charset="0"/>
                        <a:buChar char="•"/>
                      </a:pPr>
                      <a:r>
                        <a:rPr lang="en-GB" sz="1600" dirty="0"/>
                        <a:t>reflective gear</a:t>
                      </a:r>
                    </a:p>
                    <a:p>
                      <a:pPr marL="285750" indent="-285750">
                        <a:buFont typeface="Arial" panose="020B0604020202020204" pitchFamily="34" charset="0"/>
                        <a:buChar char="•"/>
                      </a:pPr>
                      <a:r>
                        <a:rPr lang="en-GB" sz="1600" dirty="0"/>
                        <a:t>lights and reflectors on bikes</a:t>
                      </a:r>
                    </a:p>
                    <a:p>
                      <a:pPr marL="285750" indent="-285750">
                        <a:buFont typeface="Arial" panose="020B0604020202020204" pitchFamily="34" charset="0"/>
                        <a:buChar char="•"/>
                      </a:pPr>
                      <a:r>
                        <a:rPr lang="en-GB" sz="1600" dirty="0"/>
                        <a:t>no loose laces</a:t>
                      </a:r>
                    </a:p>
                  </a:txBody>
                  <a:tcPr marL="137160" marR="137160" marT="137128" marB="137128">
                    <a:solidFill>
                      <a:srgbClr val="FDDA8B"/>
                    </a:solidFill>
                  </a:tcPr>
                </a:tc>
                <a:extLst>
                  <a:ext uri="{0D108BD9-81ED-4DB2-BD59-A6C34878D82A}">
                    <a16:rowId xmlns:a16="http://schemas.microsoft.com/office/drawing/2014/main" val="10001"/>
                  </a:ext>
                </a:extLst>
              </a:tr>
            </a:tbl>
          </a:graphicData>
        </a:graphic>
      </p:graphicFrame>
      <p:sp>
        <p:nvSpPr>
          <p:cNvPr id="8" name="Rectangle 7">
            <a:extLst>
              <a:ext uri="{FF2B5EF4-FFF2-40B4-BE49-F238E27FC236}">
                <a16:creationId xmlns:a16="http://schemas.microsoft.com/office/drawing/2014/main" id="{ABE7B413-98E8-4F40-A1F1-F76ED5E8E97E}"/>
              </a:ext>
            </a:extLst>
          </p:cNvPr>
          <p:cNvSpPr>
            <a:spLocks noChangeArrowheads="1"/>
          </p:cNvSpPr>
          <p:nvPr/>
        </p:nvSpPr>
        <p:spPr bwMode="auto">
          <a:xfrm>
            <a:off x="539750" y="5284788"/>
            <a:ext cx="77771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solidFill>
                  <a:schemeClr val="tx1"/>
                </a:solidFill>
              </a:rPr>
              <a:t>What should you always wear in a car?</a:t>
            </a:r>
          </a:p>
        </p:txBody>
      </p:sp>
    </p:spTree>
    <p:extLst>
      <p:ext uri="{BB962C8B-B14F-4D97-AF65-F5344CB8AC3E}">
        <p14:creationId xmlns:p14="http://schemas.microsoft.com/office/powerpoint/2010/main" val="334427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DC1785D2-C4CA-0C41-B8B3-F9AFEB73860A}"/>
              </a:ext>
            </a:extLst>
          </p:cNvPr>
          <p:cNvSpPr>
            <a:spLocks noGrp="1"/>
          </p:cNvSpPr>
          <p:nvPr>
            <p:ph type="title"/>
          </p:nvPr>
        </p:nvSpPr>
        <p:spPr>
          <a:xfrm>
            <a:off x="649288" y="479425"/>
            <a:ext cx="7845425" cy="993775"/>
          </a:xfrm>
        </p:spPr>
        <p:txBody>
          <a:bodyPr/>
          <a:lstStyle/>
          <a:p>
            <a:pPr eaLnBrk="1" hangingPunct="1"/>
            <a:r>
              <a:rPr lang="en-GB" altLang="en-US" sz="3600" dirty="0"/>
              <a:t>How Much Do You Know?</a:t>
            </a:r>
            <a:endParaRPr lang="en-GB" altLang="en-US" sz="2800" dirty="0"/>
          </a:p>
        </p:txBody>
      </p:sp>
      <p:sp>
        <p:nvSpPr>
          <p:cNvPr id="3" name="Rectangle 2">
            <a:extLst>
              <a:ext uri="{FF2B5EF4-FFF2-40B4-BE49-F238E27FC236}">
                <a16:creationId xmlns:a16="http://schemas.microsoft.com/office/drawing/2014/main" id="{C0316A26-7B93-C546-94FA-55FA0AC88CD7}"/>
              </a:ext>
            </a:extLst>
          </p:cNvPr>
          <p:cNvSpPr>
            <a:spLocks noChangeArrowheads="1"/>
          </p:cNvSpPr>
          <p:nvPr/>
        </p:nvSpPr>
        <p:spPr bwMode="auto">
          <a:xfrm>
            <a:off x="792134" y="1473200"/>
            <a:ext cx="5608666" cy="463550"/>
          </a:xfrm>
          <a:prstGeom prst="rect">
            <a:avLst/>
          </a:prstGeom>
          <a:solidFill>
            <a:srgbClr val="FDDA8B"/>
          </a:solidFill>
          <a:ln>
            <a:noFill/>
          </a:ln>
        </p:spPr>
        <p:txBody>
          <a:bodyPr wrap="square"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a:pPr>
            <a:r>
              <a:rPr lang="en-GB" altLang="en-US" sz="1600" b="1" dirty="0">
                <a:solidFill>
                  <a:schemeClr val="tx1"/>
                </a:solidFill>
              </a:rPr>
              <a:t>What is the speed limit outside school?</a:t>
            </a:r>
          </a:p>
        </p:txBody>
      </p:sp>
      <p:sp>
        <p:nvSpPr>
          <p:cNvPr id="4" name="Rectangle 3">
            <a:extLst>
              <a:ext uri="{FF2B5EF4-FFF2-40B4-BE49-F238E27FC236}">
                <a16:creationId xmlns:a16="http://schemas.microsoft.com/office/drawing/2014/main" id="{78AF9CF3-9465-364A-B5EC-8D09D5BC6B65}"/>
              </a:ext>
            </a:extLst>
          </p:cNvPr>
          <p:cNvSpPr>
            <a:spLocks noChangeArrowheads="1"/>
          </p:cNvSpPr>
          <p:nvPr/>
        </p:nvSpPr>
        <p:spPr bwMode="auto">
          <a:xfrm>
            <a:off x="792162" y="2036763"/>
            <a:ext cx="7524751" cy="711200"/>
          </a:xfrm>
          <a:prstGeom prst="rect">
            <a:avLst/>
          </a:prstGeom>
          <a:solidFill>
            <a:srgbClr val="FFE55F"/>
          </a:solidFill>
          <a:ln>
            <a:noFill/>
          </a:ln>
        </p:spPr>
        <p:txBody>
          <a:bodyPr wrap="square"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Answer: </a:t>
            </a:r>
            <a:r>
              <a:rPr lang="en-GB" altLang="en-US" sz="1600" dirty="0">
                <a:solidFill>
                  <a:schemeClr val="tx1"/>
                </a:solidFill>
              </a:rPr>
              <a:t>30mph in built-up areas although some local councils can set speed limits outside schools to 20mph.</a:t>
            </a:r>
          </a:p>
        </p:txBody>
      </p:sp>
      <p:sp>
        <p:nvSpPr>
          <p:cNvPr id="5" name="Rectangle 4">
            <a:extLst>
              <a:ext uri="{FF2B5EF4-FFF2-40B4-BE49-F238E27FC236}">
                <a16:creationId xmlns:a16="http://schemas.microsoft.com/office/drawing/2014/main" id="{43683DBD-3C8D-BC41-BBC1-6C6092A8B941}"/>
              </a:ext>
            </a:extLst>
          </p:cNvPr>
          <p:cNvSpPr>
            <a:spLocks noChangeArrowheads="1"/>
          </p:cNvSpPr>
          <p:nvPr/>
        </p:nvSpPr>
        <p:spPr bwMode="auto">
          <a:xfrm>
            <a:off x="6400800" y="1473200"/>
            <a:ext cx="1916113" cy="463550"/>
          </a:xfrm>
          <a:prstGeom prst="rect">
            <a:avLst/>
          </a:prstGeom>
          <a:solidFill>
            <a:srgbClr val="FD9E12"/>
          </a:solidFill>
          <a:ln>
            <a:noFill/>
          </a:ln>
        </p:spPr>
        <p:txBody>
          <a:bodyPr wrap="square"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dirty="0">
                <a:solidFill>
                  <a:schemeClr val="bg1"/>
                </a:solidFill>
              </a:rPr>
              <a:t>Reveal answer</a:t>
            </a:r>
          </a:p>
        </p:txBody>
      </p:sp>
      <p:sp>
        <p:nvSpPr>
          <p:cNvPr id="6" name="Rectangle 5">
            <a:extLst>
              <a:ext uri="{FF2B5EF4-FFF2-40B4-BE49-F238E27FC236}">
                <a16:creationId xmlns:a16="http://schemas.microsoft.com/office/drawing/2014/main" id="{25B7073C-518E-654C-926C-E46B919FC890}"/>
              </a:ext>
            </a:extLst>
          </p:cNvPr>
          <p:cNvSpPr>
            <a:spLocks noChangeArrowheads="1"/>
          </p:cNvSpPr>
          <p:nvPr/>
        </p:nvSpPr>
        <p:spPr bwMode="auto">
          <a:xfrm>
            <a:off x="792134" y="2889250"/>
            <a:ext cx="5608666" cy="465138"/>
          </a:xfrm>
          <a:prstGeom prst="rect">
            <a:avLst/>
          </a:prstGeom>
          <a:solidFill>
            <a:srgbClr val="FDDA8B"/>
          </a:solidFill>
          <a:ln>
            <a:noFill/>
          </a:ln>
        </p:spPr>
        <p:txBody>
          <a:bodyPr wrap="square"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2"/>
            </a:pPr>
            <a:r>
              <a:rPr lang="en-GB" altLang="en-US" sz="1600" b="1" dirty="0">
                <a:solidFill>
                  <a:schemeClr val="tx1"/>
                </a:solidFill>
              </a:rPr>
              <a:t>What should you always wear in a car and why?</a:t>
            </a:r>
          </a:p>
        </p:txBody>
      </p:sp>
      <p:sp>
        <p:nvSpPr>
          <p:cNvPr id="7" name="Rectangle 6">
            <a:extLst>
              <a:ext uri="{FF2B5EF4-FFF2-40B4-BE49-F238E27FC236}">
                <a16:creationId xmlns:a16="http://schemas.microsoft.com/office/drawing/2014/main" id="{20225AB3-E9D1-3348-AAE9-324C190DFCE4}"/>
              </a:ext>
            </a:extLst>
          </p:cNvPr>
          <p:cNvSpPr>
            <a:spLocks noChangeArrowheads="1"/>
          </p:cNvSpPr>
          <p:nvPr/>
        </p:nvSpPr>
        <p:spPr bwMode="auto">
          <a:xfrm>
            <a:off x="792162" y="3454400"/>
            <a:ext cx="7524751" cy="465138"/>
          </a:xfrm>
          <a:prstGeom prst="rect">
            <a:avLst/>
          </a:prstGeom>
          <a:solidFill>
            <a:srgbClr val="FFE55F"/>
          </a:solidFill>
          <a:ln>
            <a:noFill/>
          </a:ln>
        </p:spPr>
        <p:txBody>
          <a:bodyPr wrap="square"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Answer: </a:t>
            </a:r>
            <a:r>
              <a:rPr lang="en-GB" altLang="en-US" sz="1600" dirty="0">
                <a:solidFill>
                  <a:schemeClr val="tx1"/>
                </a:solidFill>
              </a:rPr>
              <a:t>A seat belt because it stops you from being thrown forward in a crash.</a:t>
            </a:r>
          </a:p>
        </p:txBody>
      </p:sp>
      <p:sp>
        <p:nvSpPr>
          <p:cNvPr id="8" name="Rectangle 7">
            <a:extLst>
              <a:ext uri="{FF2B5EF4-FFF2-40B4-BE49-F238E27FC236}">
                <a16:creationId xmlns:a16="http://schemas.microsoft.com/office/drawing/2014/main" id="{5CE2A5B9-FEE0-CD40-AD47-64416B14B7D8}"/>
              </a:ext>
            </a:extLst>
          </p:cNvPr>
          <p:cNvSpPr>
            <a:spLocks noChangeArrowheads="1"/>
          </p:cNvSpPr>
          <p:nvPr/>
        </p:nvSpPr>
        <p:spPr bwMode="auto">
          <a:xfrm>
            <a:off x="6400800" y="2930525"/>
            <a:ext cx="1916113" cy="465138"/>
          </a:xfrm>
          <a:prstGeom prst="rect">
            <a:avLst/>
          </a:prstGeom>
          <a:solidFill>
            <a:srgbClr val="FD9E12"/>
          </a:solidFill>
          <a:ln>
            <a:noFill/>
          </a:ln>
        </p:spPr>
        <p:txBody>
          <a:bodyPr wrap="square"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dirty="0">
                <a:solidFill>
                  <a:schemeClr val="bg1"/>
                </a:solidFill>
              </a:rPr>
              <a:t>Reveal answer</a:t>
            </a:r>
          </a:p>
        </p:txBody>
      </p:sp>
      <p:sp>
        <p:nvSpPr>
          <p:cNvPr id="9" name="Rectangle 8">
            <a:extLst>
              <a:ext uri="{FF2B5EF4-FFF2-40B4-BE49-F238E27FC236}">
                <a16:creationId xmlns:a16="http://schemas.microsoft.com/office/drawing/2014/main" id="{00FDD6E0-1ECC-3243-9E08-27F90D4E0329}"/>
              </a:ext>
            </a:extLst>
          </p:cNvPr>
          <p:cNvSpPr>
            <a:spLocks noChangeArrowheads="1"/>
          </p:cNvSpPr>
          <p:nvPr/>
        </p:nvSpPr>
        <p:spPr bwMode="auto">
          <a:xfrm>
            <a:off x="792134" y="4060825"/>
            <a:ext cx="5608666" cy="711200"/>
          </a:xfrm>
          <a:prstGeom prst="rect">
            <a:avLst/>
          </a:prstGeom>
          <a:solidFill>
            <a:srgbClr val="FDDA8B"/>
          </a:solidFill>
          <a:ln>
            <a:noFill/>
          </a:ln>
        </p:spPr>
        <p:txBody>
          <a:bodyPr wrap="square"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3"/>
            </a:pPr>
            <a:r>
              <a:rPr lang="en-GB" altLang="en-US" sz="1600" b="1" dirty="0">
                <a:solidFill>
                  <a:schemeClr val="tx1"/>
                </a:solidFill>
              </a:rPr>
              <a:t>Why should you reduce your speed in wet or frosty weather? </a:t>
            </a:r>
          </a:p>
        </p:txBody>
      </p:sp>
      <p:sp>
        <p:nvSpPr>
          <p:cNvPr id="10" name="Rectangle 9">
            <a:extLst>
              <a:ext uri="{FF2B5EF4-FFF2-40B4-BE49-F238E27FC236}">
                <a16:creationId xmlns:a16="http://schemas.microsoft.com/office/drawing/2014/main" id="{E5658340-53EC-3E46-9CD2-18F6DC73B40E}"/>
              </a:ext>
            </a:extLst>
          </p:cNvPr>
          <p:cNvSpPr>
            <a:spLocks noChangeArrowheads="1"/>
          </p:cNvSpPr>
          <p:nvPr/>
        </p:nvSpPr>
        <p:spPr bwMode="auto">
          <a:xfrm>
            <a:off x="792162" y="4867275"/>
            <a:ext cx="7524751" cy="1203325"/>
          </a:xfrm>
          <a:prstGeom prst="rect">
            <a:avLst/>
          </a:prstGeom>
          <a:solidFill>
            <a:srgbClr val="FFE55F"/>
          </a:solidFill>
          <a:ln>
            <a:noFill/>
          </a:ln>
        </p:spPr>
        <p:txBody>
          <a:bodyPr wrap="square"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Answer: </a:t>
            </a:r>
            <a:r>
              <a:rPr lang="en-GB" altLang="en-US" sz="1600" dirty="0"/>
              <a:t>It takes double the amount of time to stop in wet weather because your tyres will have less grip on the road. It takes up to ten times longer to stop in snow or ice. Reduce your speed and leave more space between you and the vehicle in front to account for greater stopping distances.</a:t>
            </a:r>
            <a:endParaRPr lang="en-GB" altLang="en-US" sz="1600" dirty="0">
              <a:solidFill>
                <a:schemeClr val="tx1"/>
              </a:solidFill>
            </a:endParaRPr>
          </a:p>
        </p:txBody>
      </p:sp>
      <p:sp>
        <p:nvSpPr>
          <p:cNvPr id="11" name="Rectangle 10">
            <a:extLst>
              <a:ext uri="{FF2B5EF4-FFF2-40B4-BE49-F238E27FC236}">
                <a16:creationId xmlns:a16="http://schemas.microsoft.com/office/drawing/2014/main" id="{2E9BE539-6C0B-5D4E-8B65-B622F4C67147}"/>
              </a:ext>
            </a:extLst>
          </p:cNvPr>
          <p:cNvSpPr>
            <a:spLocks noChangeArrowheads="1"/>
          </p:cNvSpPr>
          <p:nvPr/>
        </p:nvSpPr>
        <p:spPr bwMode="auto">
          <a:xfrm>
            <a:off x="6400800" y="4060825"/>
            <a:ext cx="1916113" cy="711200"/>
          </a:xfrm>
          <a:prstGeom prst="rect">
            <a:avLst/>
          </a:prstGeom>
          <a:solidFill>
            <a:srgbClr val="FD9E12"/>
          </a:solidFill>
          <a:ln>
            <a:noFill/>
          </a:ln>
        </p:spPr>
        <p:txBody>
          <a:bodyPr lIns="144000" tIns="108000" rIns="144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Tree>
    <p:extLst>
      <p:ext uri="{BB962C8B-B14F-4D97-AF65-F5344CB8AC3E}">
        <p14:creationId xmlns:p14="http://schemas.microsoft.com/office/powerpoint/2010/main" val="189261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5"/>
                    </p:tgtEl>
                  </p:cond>
                </p:stCondLst>
                <p:endSync evt="end" delay="0">
                  <p:rtn val="all"/>
                </p:endSync>
                <p:childTnLst>
                  <p:par>
                    <p:cTn id="28" fill="hold">
                      <p:stCondLst>
                        <p:cond delay="0"/>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childTnLst>
              </p:cTn>
              <p:nextCondLst>
                <p:cond evt="onClick" delay="0">
                  <p:tgtEl>
                    <p:spTgt spid="5"/>
                  </p:tgtEl>
                </p:cond>
              </p:nextCondLst>
            </p:seq>
            <p:seq concurrent="1" nextAc="seek">
              <p:cTn id="33" restart="whenNotActive" fill="hold" evtFilter="cancelBubble" nodeType="interactiveSeq">
                <p:stCondLst>
                  <p:cond evt="onClick" delay="0">
                    <p:tgtEl>
                      <p:spTgt spid="8"/>
                    </p:tgtEl>
                  </p:cond>
                </p:stCondLst>
                <p:endSync evt="end" delay="0">
                  <p:rtn val="all"/>
                </p:endSync>
                <p:childTnLst>
                  <p:par>
                    <p:cTn id="34" fill="hold">
                      <p:stCondLst>
                        <p:cond delay="0"/>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childTnLst>
              </p:cTn>
              <p:nextCondLst>
                <p:cond evt="onClick" delay="0">
                  <p:tgtEl>
                    <p:spTgt spid="8"/>
                  </p:tgtEl>
                </p:cond>
              </p:nextCondLst>
            </p:seq>
            <p:seq concurrent="1" nextAc="seek">
              <p:cTn id="39" restart="whenNotActive" fill="hold" evtFilter="cancelBubble" nodeType="interactiveSeq">
                <p:stCondLst>
                  <p:cond evt="onClick" delay="0">
                    <p:tgtEl>
                      <p:spTgt spid="11"/>
                    </p:tgtEl>
                  </p:cond>
                </p:stCondLst>
                <p:endSync evt="end" delay="0">
                  <p:rtn val="all"/>
                </p:endSync>
                <p:childTnLst>
                  <p:par>
                    <p:cTn id="40" fill="hold">
                      <p:stCondLst>
                        <p:cond delay="0"/>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childTnLst>
              </p:cTn>
              <p:nextCondLst>
                <p:cond evt="onClick" delay="0">
                  <p:tgtEl>
                    <p:spTgt spid="11"/>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9906E568-7985-B84A-96E3-17C3B762DABD}"/>
              </a:ext>
            </a:extLst>
          </p:cNvPr>
          <p:cNvSpPr>
            <a:spLocks noGrp="1"/>
          </p:cNvSpPr>
          <p:nvPr>
            <p:ph type="title"/>
          </p:nvPr>
        </p:nvSpPr>
        <p:spPr>
          <a:xfrm>
            <a:off x="649288" y="479425"/>
            <a:ext cx="7845425" cy="993775"/>
          </a:xfrm>
        </p:spPr>
        <p:txBody>
          <a:bodyPr/>
          <a:lstStyle/>
          <a:p>
            <a:pPr eaLnBrk="1" hangingPunct="1"/>
            <a:r>
              <a:rPr lang="en-GB" altLang="en-US" sz="3600" dirty="0"/>
              <a:t>How Much Do You Know?</a:t>
            </a:r>
            <a:endParaRPr lang="en-GB" altLang="en-US" sz="2800" dirty="0"/>
          </a:p>
        </p:txBody>
      </p:sp>
      <p:sp>
        <p:nvSpPr>
          <p:cNvPr id="3" name="Rectangle 2">
            <a:extLst>
              <a:ext uri="{FF2B5EF4-FFF2-40B4-BE49-F238E27FC236}">
                <a16:creationId xmlns:a16="http://schemas.microsoft.com/office/drawing/2014/main" id="{A78FF4D3-F3CC-644B-BCEB-C9D2F513ECF7}"/>
              </a:ext>
            </a:extLst>
          </p:cNvPr>
          <p:cNvSpPr>
            <a:spLocks noChangeArrowheads="1"/>
          </p:cNvSpPr>
          <p:nvPr/>
        </p:nvSpPr>
        <p:spPr bwMode="auto">
          <a:xfrm>
            <a:off x="765175" y="1625600"/>
            <a:ext cx="7623175" cy="1449388"/>
          </a:xfrm>
          <a:prstGeom prst="rect">
            <a:avLst/>
          </a:prstGeom>
          <a:solidFill>
            <a:srgbClr val="FDDA8B"/>
          </a:solidFill>
          <a:ln>
            <a:noFill/>
          </a:ln>
        </p:spPr>
        <p:txBody>
          <a:bodyPr lIns="180000" tIns="108000" rIns="144000" bIns="108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rabicPeriod" startAt="4"/>
            </a:pPr>
            <a:r>
              <a:rPr lang="en-GB" altLang="en-US" sz="1600" b="1" dirty="0">
                <a:solidFill>
                  <a:schemeClr val="tx1"/>
                </a:solidFill>
              </a:rPr>
              <a:t>Which of these things shouldn’t you do when being a passenger in a car?</a:t>
            </a:r>
          </a:p>
          <a:p>
            <a:pPr lvl="1" eaLnBrk="1" hangingPunct="1">
              <a:lnSpc>
                <a:spcPct val="100000"/>
              </a:lnSpc>
              <a:spcBef>
                <a:spcPct val="0"/>
              </a:spcBef>
            </a:pPr>
            <a:r>
              <a:rPr lang="en-GB" altLang="en-US" dirty="0">
                <a:solidFill>
                  <a:schemeClr val="tx1"/>
                </a:solidFill>
              </a:rPr>
              <a:t>Throw things in or out of the car. </a:t>
            </a:r>
          </a:p>
          <a:p>
            <a:pPr lvl="1" eaLnBrk="1" hangingPunct="1">
              <a:lnSpc>
                <a:spcPct val="100000"/>
              </a:lnSpc>
              <a:spcBef>
                <a:spcPct val="0"/>
              </a:spcBef>
            </a:pPr>
            <a:r>
              <a:rPr lang="en-GB" altLang="en-US" dirty="0">
                <a:solidFill>
                  <a:schemeClr val="tx1"/>
                </a:solidFill>
              </a:rPr>
              <a:t>Lean out of the window.</a:t>
            </a:r>
          </a:p>
          <a:p>
            <a:pPr lvl="1" eaLnBrk="1" hangingPunct="1">
              <a:lnSpc>
                <a:spcPct val="100000"/>
              </a:lnSpc>
              <a:spcBef>
                <a:spcPct val="0"/>
              </a:spcBef>
            </a:pPr>
            <a:r>
              <a:rPr lang="en-GB" altLang="en-US" dirty="0">
                <a:solidFill>
                  <a:schemeClr val="tx1"/>
                </a:solidFill>
              </a:rPr>
              <a:t>Block the driver’s view of the window or mirror.</a:t>
            </a:r>
          </a:p>
          <a:p>
            <a:pPr lvl="1" eaLnBrk="1" hangingPunct="1">
              <a:lnSpc>
                <a:spcPct val="100000"/>
              </a:lnSpc>
              <a:spcBef>
                <a:spcPct val="0"/>
              </a:spcBef>
            </a:pPr>
            <a:r>
              <a:rPr lang="en-GB" altLang="en-US" dirty="0">
                <a:solidFill>
                  <a:schemeClr val="tx1"/>
                </a:solidFill>
              </a:rPr>
              <a:t>Argue or shout loudly.</a:t>
            </a:r>
          </a:p>
        </p:txBody>
      </p:sp>
      <p:sp>
        <p:nvSpPr>
          <p:cNvPr id="4" name="Rectangle 3">
            <a:extLst>
              <a:ext uri="{FF2B5EF4-FFF2-40B4-BE49-F238E27FC236}">
                <a16:creationId xmlns:a16="http://schemas.microsoft.com/office/drawing/2014/main" id="{96C1CF66-BC62-C847-9B42-758271B4801D}"/>
              </a:ext>
            </a:extLst>
          </p:cNvPr>
          <p:cNvSpPr>
            <a:spLocks noChangeArrowheads="1"/>
          </p:cNvSpPr>
          <p:nvPr/>
        </p:nvSpPr>
        <p:spPr bwMode="auto">
          <a:xfrm>
            <a:off x="3378200" y="5594350"/>
            <a:ext cx="1987550" cy="463550"/>
          </a:xfrm>
          <a:prstGeom prst="rect">
            <a:avLst/>
          </a:prstGeom>
          <a:solidFill>
            <a:srgbClr val="FD9E12"/>
          </a:solidFill>
          <a:ln>
            <a:noFill/>
          </a:ln>
        </p:spPr>
        <p:txBody>
          <a:bodyPr lIns="144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b="1">
                <a:solidFill>
                  <a:schemeClr val="bg1"/>
                </a:solidFill>
              </a:rPr>
              <a:t>Reveal answer</a:t>
            </a:r>
          </a:p>
        </p:txBody>
      </p:sp>
      <p:sp>
        <p:nvSpPr>
          <p:cNvPr id="5" name="Rectangle 4">
            <a:extLst>
              <a:ext uri="{FF2B5EF4-FFF2-40B4-BE49-F238E27FC236}">
                <a16:creationId xmlns:a16="http://schemas.microsoft.com/office/drawing/2014/main" id="{22E0AA6E-F0D6-A547-A565-54B473B47044}"/>
              </a:ext>
            </a:extLst>
          </p:cNvPr>
          <p:cNvSpPr>
            <a:spLocks noChangeArrowheads="1"/>
          </p:cNvSpPr>
          <p:nvPr/>
        </p:nvSpPr>
        <p:spPr bwMode="auto">
          <a:xfrm>
            <a:off x="755650" y="3159125"/>
            <a:ext cx="7632700" cy="463550"/>
          </a:xfrm>
          <a:prstGeom prst="rect">
            <a:avLst/>
          </a:prstGeom>
          <a:solidFill>
            <a:srgbClr val="FFE55F"/>
          </a:solidFill>
          <a:ln>
            <a:noFill/>
          </a:ln>
        </p:spPr>
        <p:txBody>
          <a:bodyPr lIns="180000" tIns="108000" rIns="144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chemeClr val="tx1"/>
                </a:solidFill>
              </a:rPr>
              <a:t>Answer: </a:t>
            </a:r>
            <a:r>
              <a:rPr lang="en-GB" altLang="en-US" sz="1600">
                <a:solidFill>
                  <a:schemeClr val="tx1"/>
                </a:solidFill>
              </a:rPr>
              <a:t>All of these things!</a:t>
            </a:r>
          </a:p>
        </p:txBody>
      </p:sp>
      <p:pic>
        <p:nvPicPr>
          <p:cNvPr id="6" name="Picture 5">
            <a:extLst>
              <a:ext uri="{FF2B5EF4-FFF2-40B4-BE49-F238E27FC236}">
                <a16:creationId xmlns:a16="http://schemas.microsoft.com/office/drawing/2014/main" id="{EC0C06D8-2425-2741-8B73-5744AB7EC9F7}"/>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49925" y="2489200"/>
            <a:ext cx="2566988"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250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nextCondLst>
                <p:cond evt="onClick" delay="0">
                  <p:tgtEl>
                    <p:spTgt spid="4"/>
                  </p:tgtEl>
                </p:cond>
              </p:nextCondLst>
            </p:seq>
          </p:childTnLst>
        </p:cTn>
      </p:par>
    </p:tnLst>
    <p:bldLst>
      <p:bldP spid="3"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922140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1767</TotalTime>
  <Words>992</Words>
  <Application>Microsoft Macintosh PowerPoint</Application>
  <PresentationFormat>On-screen Show (4:3)</PresentationFormat>
  <Paragraphs>136</Paragraphs>
  <Slides>17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Twinkl Sb</vt:lpstr>
      <vt:lpstr>Calibri</vt:lpstr>
      <vt:lpstr>Twinkl</vt:lpstr>
      <vt:lpstr>Arial</vt:lpstr>
      <vt:lpstr>Office Theme</vt:lpstr>
      <vt:lpstr>PowerPoint Presentation</vt:lpstr>
      <vt:lpstr>What Is Road Safety Week? </vt:lpstr>
      <vt:lpstr>Why Do We Need It?</vt:lpstr>
      <vt:lpstr>There Is No Need to Speed</vt:lpstr>
      <vt:lpstr>There Is No Need to Speed</vt:lpstr>
      <vt:lpstr>There Is No Need to Speed</vt:lpstr>
      <vt:lpstr>What Can We Do? The ABCs</vt:lpstr>
      <vt:lpstr>Awareness</vt:lpstr>
      <vt:lpstr>Awareness</vt:lpstr>
      <vt:lpstr>Behaviour</vt:lpstr>
      <vt:lpstr>Behaviour</vt:lpstr>
      <vt:lpstr>Behaviour</vt:lpstr>
      <vt:lpstr>Behaviour</vt:lpstr>
      <vt:lpstr>Choice</vt:lpstr>
      <vt:lpstr>How Much Do You Know?</vt:lpstr>
      <vt:lpstr>How Much Do You Know?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twinkl twinkl</cp:lastModifiedBy>
  <cp:revision>173</cp:revision>
  <dcterms:created xsi:type="dcterms:W3CDTF">2014-10-01T16:09:27Z</dcterms:created>
  <dcterms:modified xsi:type="dcterms:W3CDTF">2023-08-16T10:12:38Z</dcterms:modified>
</cp:coreProperties>
</file>