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2" r:id="rId3"/>
    <p:sldId id="273" r:id="rId4"/>
    <p:sldId id="260" r:id="rId5"/>
    <p:sldId id="257" r:id="rId6"/>
    <p:sldId id="258" r:id="rId7"/>
    <p:sldId id="274" r:id="rId8"/>
    <p:sldId id="275" r:id="rId9"/>
    <p:sldId id="276" r:id="rId10"/>
    <p:sldId id="268" r:id="rId11"/>
    <p:sldId id="278" r:id="rId12"/>
    <p:sldId id="279" r:id="rId13"/>
    <p:sldId id="280" r:id="rId14"/>
    <p:sldId id="259" r:id="rId15"/>
    <p:sldId id="284" r:id="rId16"/>
    <p:sldId id="283" r:id="rId17"/>
    <p:sldId id="281" r:id="rId18"/>
    <p:sldId id="282" r:id="rId19"/>
    <p:sldId id="271" r:id="rId20"/>
    <p:sldId id="28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33"/>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GB" dirty="0"/>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1660013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29336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1117689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196291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794828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1863095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4241716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112907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72096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986368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1494966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0193688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73366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137801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5170446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a:xfrm>
            <a:off x="516133" y="6387910"/>
            <a:ext cx="3859795" cy="228660"/>
          </a:xfrm>
        </p:spPr>
        <p:txBody>
          <a:bodyPr/>
          <a:lstStyle/>
          <a:p>
            <a:endParaRPr lang="en-GB" dirty="0"/>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41196463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3EFFE-7617-441A-85ED-EA8FD2DD57E7}" type="datetimeFigureOut">
              <a:rPr lang="en-GB" smtClean="0"/>
              <a:t>17/09/2026</a:t>
            </a:fld>
            <a:endParaRPr lang="en-GB" dirty="0"/>
          </a:p>
        </p:txBody>
      </p:sp>
      <p:sp>
        <p:nvSpPr>
          <p:cNvPr id="5" name="Footer Placeholder 4"/>
          <p:cNvSpPr>
            <a:spLocks noGrp="1"/>
          </p:cNvSpPr>
          <p:nvPr>
            <p:ph type="ftr" sz="quarter" idx="11"/>
          </p:nvPr>
        </p:nvSpPr>
        <p:spPr>
          <a:xfrm>
            <a:off x="538546" y="6365498"/>
            <a:ext cx="3859795" cy="228660"/>
          </a:xfrm>
        </p:spPr>
        <p:txBody>
          <a:bodyPr/>
          <a:lstStyle/>
          <a:p>
            <a:endParaRPr lang="en-GB"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748032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1DA3EFFE-7617-441A-85ED-EA8FD2DD57E7}" type="datetimeFigureOut">
              <a:rPr lang="en-GB" smtClean="0"/>
              <a:t>17/09/2026</a:t>
            </a:fld>
            <a:endParaRPr lang="en-GB" dirty="0"/>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GB" dirty="0"/>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E0E91E33-B156-44BF-9D2D-37D410DF8F10}" type="slidenum">
              <a:rPr lang="en-GB" smtClean="0"/>
              <a:t>‹#›</a:t>
            </a:fld>
            <a:endParaRPr lang="en-GB" dirty="0"/>
          </a:p>
        </p:txBody>
      </p:sp>
    </p:spTree>
    <p:extLst>
      <p:ext uri="{BB962C8B-B14F-4D97-AF65-F5344CB8AC3E}">
        <p14:creationId xmlns:p14="http://schemas.microsoft.com/office/powerpoint/2010/main" val="38166765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tjosephsdagenham.co.uk/unifor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47664" y="1340768"/>
            <a:ext cx="5721784" cy="3220588"/>
          </a:xfrm>
        </p:spPr>
        <p:txBody>
          <a:bodyPr>
            <a:normAutofit/>
          </a:bodyPr>
          <a:lstStyle/>
          <a:p>
            <a:pPr algn="ctr"/>
            <a:r>
              <a:rPr lang="en-GB" sz="13800" dirty="0">
                <a:latin typeface="Century Gothic" panose="020B0502020202020204" pitchFamily="34" charset="0"/>
              </a:rPr>
              <a:t>Year 2</a:t>
            </a:r>
            <a:endParaRPr lang="en-GB" sz="13800" dirty="0">
              <a:highlight>
                <a:srgbClr val="FFFF00"/>
              </a:highlight>
              <a:latin typeface="Century Gothic" panose="020B0502020202020204" pitchFamily="34" charset="0"/>
            </a:endParaRPr>
          </a:p>
        </p:txBody>
      </p:sp>
      <p:sp>
        <p:nvSpPr>
          <p:cNvPr id="3" name="Subtitle 2"/>
          <p:cNvSpPr>
            <a:spLocks noGrp="1"/>
          </p:cNvSpPr>
          <p:nvPr>
            <p:ph type="subTitle" idx="1"/>
          </p:nvPr>
        </p:nvSpPr>
        <p:spPr/>
        <p:txBody>
          <a:bodyPr/>
          <a:lstStyle/>
          <a:p>
            <a:r>
              <a:rPr lang="en-GB" dirty="0"/>
              <a:t>Meet the Teacher</a:t>
            </a:r>
          </a:p>
          <a:p>
            <a:r>
              <a:rPr lang="en-GB" dirty="0"/>
              <a:t>Monday 14</a:t>
            </a:r>
            <a:r>
              <a:rPr lang="en-GB" baseline="30000" dirty="0"/>
              <a:t>th</a:t>
            </a:r>
            <a:r>
              <a:rPr lang="en-GB" dirty="0"/>
              <a:t> September</a:t>
            </a:r>
          </a:p>
        </p:txBody>
      </p:sp>
      <p:pic>
        <p:nvPicPr>
          <p:cNvPr id="4" name="Picture 3">
            <a:extLst>
              <a:ext uri="{FF2B5EF4-FFF2-40B4-BE49-F238E27FC236}">
                <a16:creationId xmlns:a16="http://schemas.microsoft.com/office/drawing/2014/main" id="{C9C8D1D3-691A-3620-D07F-7EBB30BE95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764704"/>
            <a:ext cx="2259063" cy="1784216"/>
          </a:xfrm>
          <a:prstGeom prst="rect">
            <a:avLst/>
          </a:prstGeom>
          <a:noFill/>
        </p:spPr>
      </p:pic>
    </p:spTree>
    <p:extLst>
      <p:ext uri="{BB962C8B-B14F-4D97-AF65-F5344CB8AC3E}">
        <p14:creationId xmlns:p14="http://schemas.microsoft.com/office/powerpoint/2010/main" val="4250471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E76D0-99C5-419D-18E6-1A179271D193}"/>
              </a:ext>
            </a:extLst>
          </p:cNvPr>
          <p:cNvSpPr>
            <a:spLocks noGrp="1"/>
          </p:cNvSpPr>
          <p:nvPr>
            <p:ph type="title"/>
          </p:nvPr>
        </p:nvSpPr>
        <p:spPr/>
        <p:txBody>
          <a:bodyPr/>
          <a:lstStyle/>
          <a:p>
            <a:r>
              <a:rPr lang="en-GB" dirty="0"/>
              <a:t>School Structure</a:t>
            </a:r>
          </a:p>
        </p:txBody>
      </p:sp>
      <p:sp>
        <p:nvSpPr>
          <p:cNvPr id="3" name="Content Placeholder 2">
            <a:extLst>
              <a:ext uri="{FF2B5EF4-FFF2-40B4-BE49-F238E27FC236}">
                <a16:creationId xmlns:a16="http://schemas.microsoft.com/office/drawing/2014/main" id="{290AAE7D-AABC-989A-871A-3CCF0DD5950F}"/>
              </a:ext>
            </a:extLst>
          </p:cNvPr>
          <p:cNvSpPr>
            <a:spLocks noGrp="1"/>
          </p:cNvSpPr>
          <p:nvPr>
            <p:ph idx="1"/>
          </p:nvPr>
        </p:nvSpPr>
        <p:spPr/>
        <p:txBody>
          <a:bodyPr>
            <a:normAutofit/>
          </a:bodyPr>
          <a:lstStyle/>
          <a:p>
            <a:r>
              <a:rPr lang="en-GB" sz="2800" dirty="0"/>
              <a:t>Class Teachers – Miss Beasley</a:t>
            </a:r>
            <a:endParaRPr lang="en-GB" sz="2800" dirty="0">
              <a:highlight>
                <a:srgbClr val="FFFF00"/>
              </a:highlight>
            </a:endParaRPr>
          </a:p>
          <a:p>
            <a:r>
              <a:rPr lang="en-GB" sz="2800" dirty="0"/>
              <a:t>Year Phase Leader – Miss David</a:t>
            </a:r>
            <a:endParaRPr lang="en-GB" sz="2800" dirty="0">
              <a:highlight>
                <a:srgbClr val="FFFF00"/>
              </a:highlight>
            </a:endParaRPr>
          </a:p>
          <a:p>
            <a:r>
              <a:rPr lang="en-GB" sz="2800" dirty="0"/>
              <a:t>SENCO – Miss Burrows</a:t>
            </a:r>
          </a:p>
          <a:p>
            <a:r>
              <a:rPr lang="en-GB" sz="2800" dirty="0"/>
              <a:t>Deputy Head – Mrs Nelson-Cole</a:t>
            </a:r>
          </a:p>
          <a:p>
            <a:r>
              <a:rPr lang="en-GB" sz="2800" dirty="0"/>
              <a:t>Headteacher – Mrs Hinton</a:t>
            </a:r>
          </a:p>
        </p:txBody>
      </p:sp>
    </p:spTree>
    <p:extLst>
      <p:ext uri="{BB962C8B-B14F-4D97-AF65-F5344CB8AC3E}">
        <p14:creationId xmlns:p14="http://schemas.microsoft.com/office/powerpoint/2010/main" val="1733481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9FE5C-124A-D689-56F5-64474C7CFB31}"/>
              </a:ext>
            </a:extLst>
          </p:cNvPr>
          <p:cNvSpPr>
            <a:spLocks noGrp="1"/>
          </p:cNvSpPr>
          <p:nvPr>
            <p:ph type="title"/>
          </p:nvPr>
        </p:nvSpPr>
        <p:spPr/>
        <p:txBody>
          <a:bodyPr/>
          <a:lstStyle/>
          <a:p>
            <a:r>
              <a:rPr lang="en-GB" dirty="0"/>
              <a:t>School Rules</a:t>
            </a:r>
          </a:p>
        </p:txBody>
      </p:sp>
      <p:sp>
        <p:nvSpPr>
          <p:cNvPr id="3" name="Content Placeholder 2">
            <a:extLst>
              <a:ext uri="{FF2B5EF4-FFF2-40B4-BE49-F238E27FC236}">
                <a16:creationId xmlns:a16="http://schemas.microsoft.com/office/drawing/2014/main" id="{9F5CBCF3-C6BE-68A2-2E52-40AAABD7C77C}"/>
              </a:ext>
            </a:extLst>
          </p:cNvPr>
          <p:cNvSpPr>
            <a:spLocks noGrp="1"/>
          </p:cNvSpPr>
          <p:nvPr>
            <p:ph idx="1"/>
          </p:nvPr>
        </p:nvSpPr>
        <p:spPr/>
        <p:txBody>
          <a:bodyPr/>
          <a:lstStyle/>
          <a:p>
            <a:r>
              <a:rPr lang="en-GB" sz="5400" dirty="0"/>
              <a:t>Be Ready</a:t>
            </a:r>
          </a:p>
          <a:p>
            <a:r>
              <a:rPr lang="en-GB" sz="5400" dirty="0"/>
              <a:t>Be Respectful</a:t>
            </a:r>
          </a:p>
          <a:p>
            <a:r>
              <a:rPr lang="en-GB" sz="5400" dirty="0"/>
              <a:t>Be Safe</a:t>
            </a:r>
            <a:endParaRPr lang="en-GB" dirty="0"/>
          </a:p>
        </p:txBody>
      </p:sp>
    </p:spTree>
    <p:extLst>
      <p:ext uri="{BB962C8B-B14F-4D97-AF65-F5344CB8AC3E}">
        <p14:creationId xmlns:p14="http://schemas.microsoft.com/office/powerpoint/2010/main" val="190867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mn-lt"/>
              </a:rPr>
              <a:t>Year group expectations</a:t>
            </a:r>
          </a:p>
        </p:txBody>
      </p:sp>
      <p:sp>
        <p:nvSpPr>
          <p:cNvPr id="2" name="Content Placeholder 1"/>
          <p:cNvSpPr>
            <a:spLocks noGrp="1"/>
          </p:cNvSpPr>
          <p:nvPr>
            <p:ph idx="1"/>
          </p:nvPr>
        </p:nvSpPr>
        <p:spPr>
          <a:xfrm>
            <a:off x="633801" y="2420889"/>
            <a:ext cx="7876397" cy="2736303"/>
          </a:xfrm>
        </p:spPr>
        <p:txBody>
          <a:bodyPr>
            <a:normAutofit fontScale="92500" lnSpcReduction="20000"/>
          </a:bodyPr>
          <a:lstStyle/>
          <a:p>
            <a:r>
              <a:rPr lang="en-GB" sz="2800" dirty="0"/>
              <a:t>Try their best. </a:t>
            </a:r>
          </a:p>
          <a:p>
            <a:r>
              <a:rPr lang="en-GB" sz="2800" dirty="0"/>
              <a:t>Read at home at least 3 times a week. </a:t>
            </a:r>
          </a:p>
          <a:p>
            <a:r>
              <a:rPr lang="en-GB" sz="2800" dirty="0"/>
              <a:t>Learn their spellings each week and from the spelling lists sent home.</a:t>
            </a:r>
          </a:p>
          <a:p>
            <a:r>
              <a:rPr lang="en-GB" sz="2800" dirty="0"/>
              <a:t>Ask for support when needed. </a:t>
            </a:r>
          </a:p>
          <a:p>
            <a:r>
              <a:rPr lang="en-GB" sz="2800" dirty="0"/>
              <a:t>Ask questions and share their ideas. </a:t>
            </a:r>
          </a:p>
          <a:p>
            <a:pPr marL="0" indent="0">
              <a:buNone/>
            </a:pPr>
            <a:endParaRPr lang="en-GB" dirty="0"/>
          </a:p>
          <a:p>
            <a:endParaRPr lang="en-GB" dirty="0"/>
          </a:p>
        </p:txBody>
      </p:sp>
    </p:spTree>
    <p:extLst>
      <p:ext uri="{BB962C8B-B14F-4D97-AF65-F5344CB8AC3E}">
        <p14:creationId xmlns:p14="http://schemas.microsoft.com/office/powerpoint/2010/main" val="767539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mn-lt"/>
              </a:rPr>
              <a:t>Uniform</a:t>
            </a:r>
          </a:p>
        </p:txBody>
      </p:sp>
      <p:sp>
        <p:nvSpPr>
          <p:cNvPr id="2" name="Content Placeholder 1"/>
          <p:cNvSpPr>
            <a:spLocks noGrp="1"/>
          </p:cNvSpPr>
          <p:nvPr>
            <p:ph idx="1"/>
          </p:nvPr>
        </p:nvSpPr>
        <p:spPr>
          <a:xfrm>
            <a:off x="865971" y="2204864"/>
            <a:ext cx="7378438" cy="4032448"/>
          </a:xfrm>
        </p:spPr>
        <p:txBody>
          <a:bodyPr>
            <a:normAutofit lnSpcReduction="10000"/>
          </a:bodyPr>
          <a:lstStyle/>
          <a:p>
            <a:pPr fontAlgn="base"/>
            <a:r>
              <a:rPr lang="en-GB" dirty="0">
                <a:latin typeface="+mj-lt"/>
              </a:rPr>
              <a:t>A uniform list can be found on the school website – please make sure your child is wearing the correct uniform at all times. </a:t>
            </a:r>
            <a:r>
              <a:rPr lang="en-GB" dirty="0">
                <a:hlinkClick r:id="rId2"/>
              </a:rPr>
              <a:t>St Joseph's Catholic Primary School – Uniform</a:t>
            </a:r>
            <a:endParaRPr lang="en-GB" dirty="0"/>
          </a:p>
          <a:p>
            <a:pPr fontAlgn="base"/>
            <a:r>
              <a:rPr lang="en-GB" dirty="0">
                <a:latin typeface="+mj-lt"/>
              </a:rPr>
              <a:t>PE Kits must be in school at all times and will be sent home during the holidays to be washed.</a:t>
            </a:r>
          </a:p>
          <a:p>
            <a:r>
              <a:rPr lang="en-GB" dirty="0">
                <a:latin typeface="+mj-lt"/>
              </a:rPr>
              <a:t>Please ensure all items of uniform </a:t>
            </a:r>
            <a:r>
              <a:rPr lang="en-GB" b="1" dirty="0">
                <a:latin typeface="+mj-lt"/>
              </a:rPr>
              <a:t>have your child's name on them. </a:t>
            </a:r>
          </a:p>
          <a:p>
            <a:r>
              <a:rPr lang="en-GB" dirty="0">
                <a:latin typeface="+mj-lt"/>
              </a:rPr>
              <a:t>If you are struggling financially to purchase school uniform, then please consider looking at our pre-loved uniform in the Community Hub or speaking to Mrs Hinton.  Last year we were able to establish a Hardship Fund thanks to the Ursuline Sisters, so we may be able to offer some financial support with school uniform purchases.</a:t>
            </a:r>
          </a:p>
        </p:txBody>
      </p:sp>
    </p:spTree>
    <p:extLst>
      <p:ext uri="{BB962C8B-B14F-4D97-AF65-F5344CB8AC3E}">
        <p14:creationId xmlns:p14="http://schemas.microsoft.com/office/powerpoint/2010/main" val="4171534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Attendance &amp; Punctuality</a:t>
            </a:r>
          </a:p>
        </p:txBody>
      </p:sp>
      <p:sp>
        <p:nvSpPr>
          <p:cNvPr id="2" name="Content Placeholder 1"/>
          <p:cNvSpPr>
            <a:spLocks noGrp="1"/>
          </p:cNvSpPr>
          <p:nvPr>
            <p:ph idx="1"/>
          </p:nvPr>
        </p:nvSpPr>
        <p:spPr>
          <a:xfrm>
            <a:off x="864382" y="2489200"/>
            <a:ext cx="7596050" cy="2379960"/>
          </a:xfrm>
        </p:spPr>
        <p:txBody>
          <a:bodyPr>
            <a:normAutofit fontScale="85000" lnSpcReduction="10000"/>
          </a:bodyPr>
          <a:lstStyle/>
          <a:p>
            <a:r>
              <a:rPr lang="en-GB" dirty="0">
                <a:latin typeface="+mj-lt"/>
              </a:rPr>
              <a:t>Phone the office the first morning of your child's absence. </a:t>
            </a:r>
          </a:p>
          <a:p>
            <a:r>
              <a:rPr lang="en-GB" dirty="0">
                <a:latin typeface="+mj-lt"/>
              </a:rPr>
              <a:t>Monitoring will take place each half term and if attendance is poor then you may be called in for a meeting with Mrs Hinton to discuss it. </a:t>
            </a:r>
          </a:p>
          <a:p>
            <a:r>
              <a:rPr lang="en-GB" dirty="0">
                <a:latin typeface="+mj-lt"/>
              </a:rPr>
              <a:t>No holidays are to be taken during school time (fines may be incurred). </a:t>
            </a:r>
          </a:p>
          <a:p>
            <a:r>
              <a:rPr lang="en-GB" dirty="0">
                <a:latin typeface="+mj-lt"/>
              </a:rPr>
              <a:t>School starts at 8.40am, if you are not on the playground at that time, you are late.</a:t>
            </a:r>
          </a:p>
          <a:p>
            <a:r>
              <a:rPr lang="en-GB" dirty="0">
                <a:latin typeface="+mj-lt"/>
              </a:rPr>
              <a:t>School finishes at 3.20pm.</a:t>
            </a:r>
          </a:p>
        </p:txBody>
      </p:sp>
    </p:spTree>
    <p:extLst>
      <p:ext uri="{BB962C8B-B14F-4D97-AF65-F5344CB8AC3E}">
        <p14:creationId xmlns:p14="http://schemas.microsoft.com/office/powerpoint/2010/main" val="1678058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4DA1-834B-066D-C44F-26BA8A285A67}"/>
              </a:ext>
            </a:extLst>
          </p:cNvPr>
          <p:cNvSpPr>
            <a:spLocks noGrp="1"/>
          </p:cNvSpPr>
          <p:nvPr>
            <p:ph type="title"/>
          </p:nvPr>
        </p:nvSpPr>
        <p:spPr/>
        <p:txBody>
          <a:bodyPr/>
          <a:lstStyle/>
          <a:p>
            <a:r>
              <a:rPr lang="en-GB" dirty="0"/>
              <a:t>Curriculum – English – Writing for Pleasure</a:t>
            </a:r>
          </a:p>
        </p:txBody>
      </p:sp>
      <p:sp>
        <p:nvSpPr>
          <p:cNvPr id="3" name="Content Placeholder 2">
            <a:extLst>
              <a:ext uri="{FF2B5EF4-FFF2-40B4-BE49-F238E27FC236}">
                <a16:creationId xmlns:a16="http://schemas.microsoft.com/office/drawing/2014/main" id="{912734F9-AE47-60BF-F910-B71AD62D4FE8}"/>
              </a:ext>
            </a:extLst>
          </p:cNvPr>
          <p:cNvSpPr>
            <a:spLocks noGrp="1"/>
          </p:cNvSpPr>
          <p:nvPr>
            <p:ph idx="1"/>
          </p:nvPr>
        </p:nvSpPr>
        <p:spPr>
          <a:xfrm>
            <a:off x="864382" y="2489200"/>
            <a:ext cx="7668058" cy="3530600"/>
          </a:xfrm>
        </p:spPr>
        <p:txBody>
          <a:bodyPr>
            <a:normAutofit/>
          </a:bodyPr>
          <a:lstStyle/>
          <a:p>
            <a:r>
              <a:rPr lang="en-GB" sz="2800" dirty="0"/>
              <a:t>Autumn – Story books, fables, poetry, information books,  and Christmas stories</a:t>
            </a:r>
          </a:p>
          <a:p>
            <a:r>
              <a:rPr lang="en-GB" sz="2800" dirty="0"/>
              <a:t>Spring – non-fiction texts, seaside themed stories, magazines and letters</a:t>
            </a:r>
          </a:p>
          <a:p>
            <a:r>
              <a:rPr lang="en-GB" sz="2800" dirty="0"/>
              <a:t>Summer – narrative books, instructions, diaries, memoirs, and chapter story books</a:t>
            </a:r>
          </a:p>
        </p:txBody>
      </p:sp>
    </p:spTree>
    <p:extLst>
      <p:ext uri="{BB962C8B-B14F-4D97-AF65-F5344CB8AC3E}">
        <p14:creationId xmlns:p14="http://schemas.microsoft.com/office/powerpoint/2010/main" val="3188660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D9856-8B07-6502-1B60-B4C6D5E61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31FFF8-3071-7A15-7D22-2CBB2B07CFF9}"/>
              </a:ext>
            </a:extLst>
          </p:cNvPr>
          <p:cNvSpPr>
            <a:spLocks noGrp="1"/>
          </p:cNvSpPr>
          <p:nvPr>
            <p:ph type="title"/>
          </p:nvPr>
        </p:nvSpPr>
        <p:spPr/>
        <p:txBody>
          <a:bodyPr/>
          <a:lstStyle/>
          <a:p>
            <a:r>
              <a:rPr lang="en-GB" dirty="0"/>
              <a:t>Curriculum – Maths – Can Do Maths</a:t>
            </a:r>
          </a:p>
        </p:txBody>
      </p:sp>
      <p:sp>
        <p:nvSpPr>
          <p:cNvPr id="3" name="Content Placeholder 2">
            <a:extLst>
              <a:ext uri="{FF2B5EF4-FFF2-40B4-BE49-F238E27FC236}">
                <a16:creationId xmlns:a16="http://schemas.microsoft.com/office/drawing/2014/main" id="{2E59C8DA-A751-9139-401E-2B6EB4AFD173}"/>
              </a:ext>
            </a:extLst>
          </p:cNvPr>
          <p:cNvSpPr>
            <a:spLocks noGrp="1"/>
          </p:cNvSpPr>
          <p:nvPr>
            <p:ph idx="1"/>
          </p:nvPr>
        </p:nvSpPr>
        <p:spPr>
          <a:xfrm>
            <a:off x="864382" y="2489200"/>
            <a:ext cx="7524042" cy="3530600"/>
          </a:xfrm>
        </p:spPr>
        <p:txBody>
          <a:bodyPr>
            <a:normAutofit lnSpcReduction="10000"/>
          </a:bodyPr>
          <a:lstStyle/>
          <a:p>
            <a:r>
              <a:rPr lang="en-GB" sz="2400" dirty="0"/>
              <a:t>Autumn – Number and place value, properties of shapes, addition and subtraction, multiplication and division, and position and direction. </a:t>
            </a:r>
          </a:p>
          <a:p>
            <a:r>
              <a:rPr lang="en-GB" sz="2400" dirty="0"/>
              <a:t>Spring – Multiplication and division tables, length and mass, fractions, time and money. </a:t>
            </a:r>
          </a:p>
          <a:p>
            <a:r>
              <a:rPr lang="en-GB" sz="2400" dirty="0"/>
              <a:t>Summer – Statistics, capacity and temperature, securing place value, addition and subtraction and multiplication and division. </a:t>
            </a:r>
          </a:p>
        </p:txBody>
      </p:sp>
    </p:spTree>
    <p:extLst>
      <p:ext uri="{BB962C8B-B14F-4D97-AF65-F5344CB8AC3E}">
        <p14:creationId xmlns:p14="http://schemas.microsoft.com/office/powerpoint/2010/main" val="2398635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A91B7-0B02-78D3-9F05-E7E7CC9D1F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431DDA-6BF2-DA57-E23C-AEB81ADA1805}"/>
              </a:ext>
            </a:extLst>
          </p:cNvPr>
          <p:cNvSpPr>
            <a:spLocks noGrp="1"/>
          </p:cNvSpPr>
          <p:nvPr>
            <p:ph type="title"/>
          </p:nvPr>
        </p:nvSpPr>
        <p:spPr/>
        <p:txBody>
          <a:bodyPr/>
          <a:lstStyle/>
          <a:p>
            <a:r>
              <a:rPr lang="en-GB" dirty="0"/>
              <a:t>Curriculum – RE – Religious Education Directory</a:t>
            </a:r>
          </a:p>
        </p:txBody>
      </p:sp>
      <p:sp>
        <p:nvSpPr>
          <p:cNvPr id="3" name="Content Placeholder 2">
            <a:extLst>
              <a:ext uri="{FF2B5EF4-FFF2-40B4-BE49-F238E27FC236}">
                <a16:creationId xmlns:a16="http://schemas.microsoft.com/office/drawing/2014/main" id="{3AF4F0E8-2DF9-D513-192A-1A44B289D3A7}"/>
              </a:ext>
            </a:extLst>
          </p:cNvPr>
          <p:cNvSpPr>
            <a:spLocks noGrp="1"/>
          </p:cNvSpPr>
          <p:nvPr>
            <p:ph idx="1"/>
          </p:nvPr>
        </p:nvSpPr>
        <p:spPr/>
        <p:txBody>
          <a:bodyPr/>
          <a:lstStyle/>
          <a:p>
            <a:r>
              <a:rPr lang="en-GB" sz="2800" dirty="0"/>
              <a:t>Creation and Covenant</a:t>
            </a:r>
          </a:p>
          <a:p>
            <a:r>
              <a:rPr lang="en-GB" sz="2800" dirty="0"/>
              <a:t>Promise and Prophecy</a:t>
            </a:r>
          </a:p>
          <a:p>
            <a:r>
              <a:rPr lang="en-GB" sz="2800" dirty="0"/>
              <a:t>Galilee to Jerusalem</a:t>
            </a:r>
          </a:p>
          <a:p>
            <a:r>
              <a:rPr lang="en-GB" sz="2800" dirty="0"/>
              <a:t>Desert to Garden</a:t>
            </a:r>
          </a:p>
          <a:p>
            <a:r>
              <a:rPr lang="en-GB" sz="2800" dirty="0"/>
              <a:t>To the Ends of the Earth</a:t>
            </a:r>
          </a:p>
          <a:p>
            <a:r>
              <a:rPr lang="en-GB" sz="2800" dirty="0"/>
              <a:t>Dialogue and Encounter</a:t>
            </a:r>
          </a:p>
          <a:p>
            <a:endParaRPr lang="en-GB" dirty="0">
              <a:highlight>
                <a:srgbClr val="FFFF00"/>
              </a:highlight>
            </a:endParaRPr>
          </a:p>
        </p:txBody>
      </p:sp>
    </p:spTree>
    <p:extLst>
      <p:ext uri="{BB962C8B-B14F-4D97-AF65-F5344CB8AC3E}">
        <p14:creationId xmlns:p14="http://schemas.microsoft.com/office/powerpoint/2010/main" val="2918551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Topics - Autumn</a:t>
            </a:r>
          </a:p>
        </p:txBody>
      </p:sp>
      <p:sp>
        <p:nvSpPr>
          <p:cNvPr id="2" name="Content Placeholder 1"/>
          <p:cNvSpPr>
            <a:spLocks noGrp="1"/>
          </p:cNvSpPr>
          <p:nvPr>
            <p:ph idx="1"/>
          </p:nvPr>
        </p:nvSpPr>
        <p:spPr>
          <a:xfrm>
            <a:off x="864382" y="2489200"/>
            <a:ext cx="7596050" cy="3530600"/>
          </a:xfrm>
        </p:spPr>
        <p:txBody>
          <a:bodyPr>
            <a:normAutofit lnSpcReduction="10000"/>
          </a:bodyPr>
          <a:lstStyle/>
          <a:p>
            <a:r>
              <a:rPr lang="en-GB" sz="2400" dirty="0"/>
              <a:t>Movers and Shakers – History (Lead topic)</a:t>
            </a:r>
          </a:p>
          <a:p>
            <a:r>
              <a:rPr lang="en-GB" sz="2400" dirty="0"/>
              <a:t>Let’s Explore the World – Geography</a:t>
            </a:r>
          </a:p>
          <a:p>
            <a:r>
              <a:rPr lang="en-GB" sz="2400" dirty="0"/>
              <a:t>Human Survival and Habitats – Science</a:t>
            </a:r>
          </a:p>
          <a:p>
            <a:r>
              <a:rPr lang="en-GB" sz="2400" dirty="0"/>
              <a:t>Mix it and Still Life – Art</a:t>
            </a:r>
          </a:p>
          <a:p>
            <a:r>
              <a:rPr lang="en-GB" sz="2400" dirty="0"/>
              <a:t>Remarkable Recipes – D&amp;T</a:t>
            </a:r>
          </a:p>
          <a:p>
            <a:r>
              <a:rPr lang="en-GB" sz="2400" dirty="0"/>
              <a:t>You will receive more detailed information in the Topic Newsletter that you receive each term.</a:t>
            </a:r>
          </a:p>
        </p:txBody>
      </p:sp>
    </p:spTree>
    <p:extLst>
      <p:ext uri="{BB962C8B-B14F-4D97-AF65-F5344CB8AC3E}">
        <p14:creationId xmlns:p14="http://schemas.microsoft.com/office/powerpoint/2010/main" val="4148106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FF6A1-8463-341D-2EEA-516B34778DF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8DAC340-BE94-0907-05E1-16BD3C5D0F11}"/>
              </a:ext>
            </a:extLst>
          </p:cNvPr>
          <p:cNvSpPr>
            <a:spLocks noGrp="1"/>
          </p:cNvSpPr>
          <p:nvPr>
            <p:ph type="title"/>
          </p:nvPr>
        </p:nvSpPr>
        <p:spPr/>
        <p:txBody>
          <a:bodyPr>
            <a:normAutofit/>
          </a:bodyPr>
          <a:lstStyle/>
          <a:p>
            <a:r>
              <a:rPr lang="en-GB" dirty="0"/>
              <a:t>Topics - Spring</a:t>
            </a:r>
          </a:p>
        </p:txBody>
      </p:sp>
      <p:sp>
        <p:nvSpPr>
          <p:cNvPr id="2" name="Content Placeholder 1">
            <a:extLst>
              <a:ext uri="{FF2B5EF4-FFF2-40B4-BE49-F238E27FC236}">
                <a16:creationId xmlns:a16="http://schemas.microsoft.com/office/drawing/2014/main" id="{3DA832B9-CBB5-A6C8-245F-0527C3939FEC}"/>
              </a:ext>
            </a:extLst>
          </p:cNvPr>
          <p:cNvSpPr>
            <a:spLocks noGrp="1"/>
          </p:cNvSpPr>
          <p:nvPr>
            <p:ph idx="1"/>
          </p:nvPr>
        </p:nvSpPr>
        <p:spPr>
          <a:xfrm>
            <a:off x="864382" y="2489200"/>
            <a:ext cx="7380026" cy="3530600"/>
          </a:xfrm>
        </p:spPr>
        <p:txBody>
          <a:bodyPr>
            <a:normAutofit fontScale="92500" lnSpcReduction="10000"/>
          </a:bodyPr>
          <a:lstStyle/>
          <a:p>
            <a:r>
              <a:rPr lang="en-GB" sz="2800" dirty="0"/>
              <a:t>Coastlines – Geography (Lead Topic)</a:t>
            </a:r>
          </a:p>
          <a:p>
            <a:r>
              <a:rPr lang="en-GB" sz="2800" dirty="0"/>
              <a:t>Uses of Materials and Plant Survival – Science</a:t>
            </a:r>
          </a:p>
          <a:p>
            <a:r>
              <a:rPr lang="en-GB" sz="2800" dirty="0"/>
              <a:t>Flower Head – Art</a:t>
            </a:r>
          </a:p>
          <a:p>
            <a:r>
              <a:rPr lang="en-GB" sz="2800" dirty="0"/>
              <a:t>Beach Hut – D&amp;T</a:t>
            </a:r>
          </a:p>
          <a:p>
            <a:pPr marL="0" indent="0">
              <a:buNone/>
            </a:pPr>
            <a:r>
              <a:rPr lang="en-GB" sz="2800" dirty="0"/>
              <a:t>You will receive more detailed information in the Topic Newsletter that you receive each term.</a:t>
            </a:r>
          </a:p>
        </p:txBody>
      </p:sp>
    </p:spTree>
    <p:extLst>
      <p:ext uri="{BB962C8B-B14F-4D97-AF65-F5344CB8AC3E}">
        <p14:creationId xmlns:p14="http://schemas.microsoft.com/office/powerpoint/2010/main" val="1518175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89AA9-C010-798F-39E3-86BA04123A4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99E858E-1055-3572-D572-37FF8D9C7AB1}"/>
              </a:ext>
            </a:extLst>
          </p:cNvPr>
          <p:cNvSpPr>
            <a:spLocks noGrp="1"/>
          </p:cNvSpPr>
          <p:nvPr>
            <p:ph type="title"/>
          </p:nvPr>
        </p:nvSpPr>
        <p:spPr/>
        <p:txBody>
          <a:bodyPr>
            <a:normAutofit/>
          </a:bodyPr>
          <a:lstStyle/>
          <a:p>
            <a:r>
              <a:rPr lang="en-GB" dirty="0"/>
              <a:t>Topics - Summer</a:t>
            </a:r>
          </a:p>
        </p:txBody>
      </p:sp>
      <p:sp>
        <p:nvSpPr>
          <p:cNvPr id="2" name="Content Placeholder 1">
            <a:extLst>
              <a:ext uri="{FF2B5EF4-FFF2-40B4-BE49-F238E27FC236}">
                <a16:creationId xmlns:a16="http://schemas.microsoft.com/office/drawing/2014/main" id="{437EDE9F-1961-5C93-7BF4-30D72C87477B}"/>
              </a:ext>
            </a:extLst>
          </p:cNvPr>
          <p:cNvSpPr>
            <a:spLocks noGrp="1"/>
          </p:cNvSpPr>
          <p:nvPr>
            <p:ph idx="1"/>
          </p:nvPr>
        </p:nvSpPr>
        <p:spPr>
          <a:xfrm>
            <a:off x="864382" y="2489200"/>
            <a:ext cx="7452034" cy="3530600"/>
          </a:xfrm>
        </p:spPr>
        <p:txBody>
          <a:bodyPr>
            <a:normAutofit/>
          </a:bodyPr>
          <a:lstStyle/>
          <a:p>
            <a:r>
              <a:rPr lang="en-GB" sz="2400" dirty="0"/>
              <a:t>Magnificent </a:t>
            </a:r>
            <a:r>
              <a:rPr lang="en-GB" sz="2400" dirty="0" err="1"/>
              <a:t>Monachs</a:t>
            </a:r>
            <a:r>
              <a:rPr lang="en-GB" sz="2400" dirty="0"/>
              <a:t> – History (Lead Topic)</a:t>
            </a:r>
          </a:p>
          <a:p>
            <a:r>
              <a:rPr lang="en-GB" sz="2400" dirty="0"/>
              <a:t>Animal Survival – Science</a:t>
            </a:r>
          </a:p>
          <a:p>
            <a:r>
              <a:rPr lang="en-GB" sz="2400" dirty="0"/>
              <a:t>Portraits and Poses – Art</a:t>
            </a:r>
          </a:p>
          <a:p>
            <a:r>
              <a:rPr lang="en-GB" sz="2400" dirty="0"/>
              <a:t>Cut, Stitch and Join, and Push and Pull – D&amp;T</a:t>
            </a:r>
          </a:p>
          <a:p>
            <a:r>
              <a:rPr lang="en-GB" sz="2400" dirty="0"/>
              <a:t>You will receive more detailed information in the Topic Newsletter that you receive each term.</a:t>
            </a:r>
          </a:p>
        </p:txBody>
      </p:sp>
    </p:spTree>
    <p:extLst>
      <p:ext uri="{BB962C8B-B14F-4D97-AF65-F5344CB8AC3E}">
        <p14:creationId xmlns:p14="http://schemas.microsoft.com/office/powerpoint/2010/main" val="958035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B1EB9-7D6C-4D26-FCC9-98CFA3E5881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BC47F93-4B62-FB9A-F09A-477BA2E59582}"/>
              </a:ext>
            </a:extLst>
          </p:cNvPr>
          <p:cNvSpPr>
            <a:spLocks noGrp="1"/>
          </p:cNvSpPr>
          <p:nvPr>
            <p:ph type="title"/>
          </p:nvPr>
        </p:nvSpPr>
        <p:spPr/>
        <p:txBody>
          <a:bodyPr>
            <a:normAutofit/>
          </a:bodyPr>
          <a:lstStyle/>
          <a:p>
            <a:r>
              <a:rPr lang="en-GB" dirty="0"/>
              <a:t>Trips and Visits</a:t>
            </a:r>
          </a:p>
        </p:txBody>
      </p:sp>
      <p:sp>
        <p:nvSpPr>
          <p:cNvPr id="2" name="Content Placeholder 1">
            <a:extLst>
              <a:ext uri="{FF2B5EF4-FFF2-40B4-BE49-F238E27FC236}">
                <a16:creationId xmlns:a16="http://schemas.microsoft.com/office/drawing/2014/main" id="{07646097-01B5-0254-AFEA-6272655AF2EE}"/>
              </a:ext>
            </a:extLst>
          </p:cNvPr>
          <p:cNvSpPr>
            <a:spLocks noGrp="1"/>
          </p:cNvSpPr>
          <p:nvPr>
            <p:ph idx="1"/>
          </p:nvPr>
        </p:nvSpPr>
        <p:spPr>
          <a:xfrm>
            <a:off x="864382" y="2489200"/>
            <a:ext cx="7236010" cy="3530600"/>
          </a:xfrm>
        </p:spPr>
        <p:txBody>
          <a:bodyPr>
            <a:normAutofit/>
          </a:bodyPr>
          <a:lstStyle/>
          <a:p>
            <a:r>
              <a:rPr lang="en-GB" dirty="0"/>
              <a:t>We will organise at least 1 trip out or visit in each term linked to the topics we are studying.  At least 1 of these will be a paid trip, but we will try and keep the costs as low as we can.</a:t>
            </a:r>
          </a:p>
          <a:p>
            <a:r>
              <a:rPr lang="en-GB" dirty="0"/>
              <a:t>In order for the trips to go ahead we always need volunteers to go with us.  If you are able to support us with this then we would be very grateful.</a:t>
            </a:r>
          </a:p>
          <a:p>
            <a:r>
              <a:rPr lang="en-GB" dirty="0"/>
              <a:t>This term, the children will participate in a Food Day experience where they will cook, bake and taste dishes. They will be learning how to use equipment and prepare a range of food options. </a:t>
            </a:r>
          </a:p>
        </p:txBody>
      </p:sp>
    </p:spTree>
    <p:extLst>
      <p:ext uri="{BB962C8B-B14F-4D97-AF65-F5344CB8AC3E}">
        <p14:creationId xmlns:p14="http://schemas.microsoft.com/office/powerpoint/2010/main" val="1789420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mn-lt"/>
              </a:rPr>
              <a:t>Homework</a:t>
            </a:r>
          </a:p>
        </p:txBody>
      </p:sp>
      <p:sp>
        <p:nvSpPr>
          <p:cNvPr id="2" name="Content Placeholder 1"/>
          <p:cNvSpPr>
            <a:spLocks noGrp="1"/>
          </p:cNvSpPr>
          <p:nvPr>
            <p:ph idx="1"/>
          </p:nvPr>
        </p:nvSpPr>
        <p:spPr>
          <a:xfrm>
            <a:off x="872067" y="2276872"/>
            <a:ext cx="7408333" cy="3654029"/>
          </a:xfrm>
        </p:spPr>
        <p:txBody>
          <a:bodyPr>
            <a:normAutofit/>
          </a:bodyPr>
          <a:lstStyle/>
          <a:p>
            <a:r>
              <a:rPr lang="en-GB" dirty="0"/>
              <a:t>Pupils are expected to read daily for 10 minutes in KS1. This can be their reading book, library book or their own personal books.  Each pupils will be bringing home 1-2 reading books and 1 library book each week.  Every time they are heard read, please sign their reading record as they can earn raffle tickets and win prizes.</a:t>
            </a:r>
          </a:p>
          <a:p>
            <a:r>
              <a:rPr lang="en-GB" dirty="0"/>
              <a:t>Homework will be sent out by email each Friday and your child will have a variety of tasks which need to be completed by the following Friday.</a:t>
            </a:r>
          </a:p>
          <a:p>
            <a:r>
              <a:rPr lang="en-GB" dirty="0"/>
              <a:t>Each half term your child will be set an additional project to complete. </a:t>
            </a:r>
          </a:p>
          <a:p>
            <a:endParaRPr lang="en-GB" dirty="0">
              <a:latin typeface="Berlin Sans FB" panose="020E0602020502020306" pitchFamily="34" charset="77"/>
            </a:endParaRPr>
          </a:p>
          <a:p>
            <a:pPr marL="0" indent="0">
              <a:buNone/>
            </a:pPr>
            <a:endParaRPr lang="en-GB" dirty="0">
              <a:latin typeface="Berlin Sans FB" panose="020E0602020502020306" pitchFamily="34" charset="77"/>
            </a:endParaRPr>
          </a:p>
        </p:txBody>
      </p:sp>
    </p:spTree>
    <p:extLst>
      <p:ext uri="{BB962C8B-B14F-4D97-AF65-F5344CB8AC3E}">
        <p14:creationId xmlns:p14="http://schemas.microsoft.com/office/powerpoint/2010/main" val="3907617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84160-DAF0-EF78-2D2E-E7BB1A9A1FD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89DA1B2-59C1-BED8-BA48-0F167D0CC2F6}"/>
              </a:ext>
            </a:extLst>
          </p:cNvPr>
          <p:cNvSpPr>
            <a:spLocks noGrp="1"/>
          </p:cNvSpPr>
          <p:nvPr>
            <p:ph type="title"/>
          </p:nvPr>
        </p:nvSpPr>
        <p:spPr/>
        <p:txBody>
          <a:bodyPr/>
          <a:lstStyle/>
          <a:p>
            <a:r>
              <a:rPr lang="en-GB" dirty="0">
                <a:latin typeface="+mn-lt"/>
              </a:rPr>
              <a:t>Phonics</a:t>
            </a:r>
          </a:p>
        </p:txBody>
      </p:sp>
      <p:sp>
        <p:nvSpPr>
          <p:cNvPr id="2" name="Content Placeholder 1">
            <a:extLst>
              <a:ext uri="{FF2B5EF4-FFF2-40B4-BE49-F238E27FC236}">
                <a16:creationId xmlns:a16="http://schemas.microsoft.com/office/drawing/2014/main" id="{1E3DED74-71E2-3639-0C5E-4E084211D414}"/>
              </a:ext>
            </a:extLst>
          </p:cNvPr>
          <p:cNvSpPr>
            <a:spLocks noGrp="1"/>
          </p:cNvSpPr>
          <p:nvPr>
            <p:ph idx="1"/>
          </p:nvPr>
        </p:nvSpPr>
        <p:spPr>
          <a:xfrm>
            <a:off x="872067" y="2276872"/>
            <a:ext cx="7408333" cy="3654029"/>
          </a:xfrm>
        </p:spPr>
        <p:txBody>
          <a:bodyPr>
            <a:normAutofit lnSpcReduction="10000"/>
          </a:bodyPr>
          <a:lstStyle/>
          <a:p>
            <a:r>
              <a:rPr lang="en-GB" sz="2400" dirty="0">
                <a:latin typeface="Berlin Sans FB" panose="020E0602020502020306" pitchFamily="34" charset="77"/>
              </a:rPr>
              <a:t>Phonics sessions every day include learning new sounds, new words and how to split and blend words. </a:t>
            </a:r>
          </a:p>
          <a:p>
            <a:r>
              <a:rPr lang="en-GB" sz="2400" dirty="0">
                <a:latin typeface="Berlin Sans FB" panose="020E0602020502020306" pitchFamily="34" charset="77"/>
              </a:rPr>
              <a:t>The children will also be improving their spelling abilities using their phonetic sounds. </a:t>
            </a:r>
          </a:p>
          <a:p>
            <a:r>
              <a:rPr lang="en-GB" sz="2400" dirty="0">
                <a:latin typeface="Berlin Sans FB" panose="020E0602020502020306" pitchFamily="34" charset="77"/>
              </a:rPr>
              <a:t>The books they take home are specific for their phonic and reading abilities. Every child is in a reading good specific to their abilities and they read daily with an adult.  </a:t>
            </a:r>
          </a:p>
          <a:p>
            <a:r>
              <a:rPr lang="en-GB" sz="2400" dirty="0">
                <a:latin typeface="Berlin Sans FB" panose="020E0602020502020306" pitchFamily="34" charset="77"/>
              </a:rPr>
              <a:t>They are assessed every three weeks. </a:t>
            </a:r>
          </a:p>
        </p:txBody>
      </p:sp>
    </p:spTree>
    <p:extLst>
      <p:ext uri="{BB962C8B-B14F-4D97-AF65-F5344CB8AC3E}">
        <p14:creationId xmlns:p14="http://schemas.microsoft.com/office/powerpoint/2010/main" val="741596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35C1B-3B67-F565-02FB-41234564AB2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B928514-0F84-C40D-8FAB-B1AE3F7608E8}"/>
              </a:ext>
            </a:extLst>
          </p:cNvPr>
          <p:cNvSpPr>
            <a:spLocks noGrp="1"/>
          </p:cNvSpPr>
          <p:nvPr>
            <p:ph type="title"/>
          </p:nvPr>
        </p:nvSpPr>
        <p:spPr/>
        <p:txBody>
          <a:bodyPr/>
          <a:lstStyle/>
          <a:p>
            <a:r>
              <a:rPr lang="en-GB" dirty="0">
                <a:latin typeface="+mn-lt"/>
              </a:rPr>
              <a:t>Breakfast and After School Club</a:t>
            </a:r>
          </a:p>
        </p:txBody>
      </p:sp>
      <p:sp>
        <p:nvSpPr>
          <p:cNvPr id="2" name="Content Placeholder 1">
            <a:extLst>
              <a:ext uri="{FF2B5EF4-FFF2-40B4-BE49-F238E27FC236}">
                <a16:creationId xmlns:a16="http://schemas.microsoft.com/office/drawing/2014/main" id="{0FDA0E08-8B04-DC04-276C-DFE87C6ACAC6}"/>
              </a:ext>
            </a:extLst>
          </p:cNvPr>
          <p:cNvSpPr>
            <a:spLocks noGrp="1"/>
          </p:cNvSpPr>
          <p:nvPr>
            <p:ph idx="1"/>
          </p:nvPr>
        </p:nvSpPr>
        <p:spPr>
          <a:xfrm>
            <a:off x="872067" y="2276872"/>
            <a:ext cx="7408333" cy="3654029"/>
          </a:xfrm>
        </p:spPr>
        <p:txBody>
          <a:bodyPr>
            <a:normAutofit/>
          </a:bodyPr>
          <a:lstStyle/>
          <a:p>
            <a:r>
              <a:rPr lang="en-GB" dirty="0"/>
              <a:t>Breakfast Club is run by the school and must be booked and paid for in advance.  Please do not just turn up on the day, as you may be turned away. </a:t>
            </a:r>
          </a:p>
          <a:p>
            <a:r>
              <a:rPr lang="en-GB" dirty="0"/>
              <a:t>To book a space at Breakfast Club, please contact the Office or Mrs McKeag directly.</a:t>
            </a:r>
          </a:p>
          <a:p>
            <a:endParaRPr lang="en-GB" dirty="0"/>
          </a:p>
          <a:p>
            <a:r>
              <a:rPr lang="en-GB" dirty="0"/>
              <a:t>After School Club and Wrap Around Care is provided by Super Star Sports.  This must be booked directly with them and cannot be booked through the school.</a:t>
            </a:r>
          </a:p>
          <a:p>
            <a:pPr marL="0" indent="0">
              <a:buNone/>
            </a:pPr>
            <a:endParaRPr lang="en-GB" dirty="0">
              <a:latin typeface="Berlin Sans FB" panose="020E0602020502020306" pitchFamily="34" charset="77"/>
            </a:endParaRPr>
          </a:p>
        </p:txBody>
      </p:sp>
    </p:spTree>
    <p:extLst>
      <p:ext uri="{BB962C8B-B14F-4D97-AF65-F5344CB8AC3E}">
        <p14:creationId xmlns:p14="http://schemas.microsoft.com/office/powerpoint/2010/main" val="1882457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395B2-B3BB-6C6A-7297-72848927FEB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F73CBBF-CF97-0410-0D15-0881EC469223}"/>
              </a:ext>
            </a:extLst>
          </p:cNvPr>
          <p:cNvSpPr>
            <a:spLocks noGrp="1"/>
          </p:cNvSpPr>
          <p:nvPr>
            <p:ph type="title"/>
          </p:nvPr>
        </p:nvSpPr>
        <p:spPr/>
        <p:txBody>
          <a:bodyPr/>
          <a:lstStyle/>
          <a:p>
            <a:r>
              <a:rPr lang="en-GB" dirty="0">
                <a:latin typeface="+mn-lt"/>
              </a:rPr>
              <a:t>Walking Home/Mobile Phones</a:t>
            </a:r>
          </a:p>
        </p:txBody>
      </p:sp>
      <p:sp>
        <p:nvSpPr>
          <p:cNvPr id="2" name="Content Placeholder 1">
            <a:extLst>
              <a:ext uri="{FF2B5EF4-FFF2-40B4-BE49-F238E27FC236}">
                <a16:creationId xmlns:a16="http://schemas.microsoft.com/office/drawing/2014/main" id="{429DB37E-42E4-E4A9-2DCD-A665DFE48DFE}"/>
              </a:ext>
            </a:extLst>
          </p:cNvPr>
          <p:cNvSpPr>
            <a:spLocks noGrp="1"/>
          </p:cNvSpPr>
          <p:nvPr>
            <p:ph idx="1"/>
          </p:nvPr>
        </p:nvSpPr>
        <p:spPr>
          <a:xfrm>
            <a:off x="872067" y="2276872"/>
            <a:ext cx="7408333" cy="3654029"/>
          </a:xfrm>
        </p:spPr>
        <p:txBody>
          <a:bodyPr>
            <a:normAutofit/>
          </a:bodyPr>
          <a:lstStyle/>
          <a:p>
            <a:r>
              <a:rPr lang="en-GB" dirty="0"/>
              <a:t>Only pupils in Years 5&amp;6, who have written permission from their parents, are allowed to walk home independently.  If they have siblings in Years 3 or 4, then their parents can give them written permission to collect their siblings as well.  </a:t>
            </a:r>
            <a:r>
              <a:rPr lang="en-GB" b="1" u="sng" dirty="0"/>
              <a:t>THEY ARE NOT ALLOWED TO TAKE ANY OTHER CHILDREN HOME.</a:t>
            </a:r>
          </a:p>
          <a:p>
            <a:r>
              <a:rPr lang="en-GB" dirty="0"/>
              <a:t>Only pupils in Years 5&amp;6, who walk to and from school independently, are allowed to bring a mobile phone to school.  These MUST be switched off before they enter the school gate.</a:t>
            </a:r>
          </a:p>
          <a:p>
            <a:r>
              <a:rPr lang="en-GB" dirty="0"/>
              <a:t>We kindly ask that parents also refrain from using their mobile phones in school, so that we can speak to you if we need to.</a:t>
            </a:r>
          </a:p>
          <a:p>
            <a:pPr marL="0" indent="0">
              <a:buNone/>
            </a:pPr>
            <a:endParaRPr lang="en-GB" dirty="0">
              <a:latin typeface="Berlin Sans FB" panose="020E0602020502020306" pitchFamily="34" charset="77"/>
            </a:endParaRPr>
          </a:p>
        </p:txBody>
      </p:sp>
    </p:spTree>
    <p:extLst>
      <p:ext uri="{BB962C8B-B14F-4D97-AF65-F5344CB8AC3E}">
        <p14:creationId xmlns:p14="http://schemas.microsoft.com/office/powerpoint/2010/main" val="3535264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BA6F6-149B-E2D1-86A4-A7634E0CD01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3CB305A-0B0E-B088-ABCA-F7F91B9C2818}"/>
              </a:ext>
            </a:extLst>
          </p:cNvPr>
          <p:cNvSpPr>
            <a:spLocks noGrp="1"/>
          </p:cNvSpPr>
          <p:nvPr>
            <p:ph type="title"/>
          </p:nvPr>
        </p:nvSpPr>
        <p:spPr/>
        <p:txBody>
          <a:bodyPr/>
          <a:lstStyle/>
          <a:p>
            <a:r>
              <a:rPr lang="en-GB" dirty="0">
                <a:latin typeface="+mn-lt"/>
              </a:rPr>
              <a:t>Communicating with staff</a:t>
            </a:r>
          </a:p>
        </p:txBody>
      </p:sp>
      <p:sp>
        <p:nvSpPr>
          <p:cNvPr id="2" name="Content Placeholder 1">
            <a:extLst>
              <a:ext uri="{FF2B5EF4-FFF2-40B4-BE49-F238E27FC236}">
                <a16:creationId xmlns:a16="http://schemas.microsoft.com/office/drawing/2014/main" id="{90C22B5B-7BE1-A119-706A-BCCAF1A23022}"/>
              </a:ext>
            </a:extLst>
          </p:cNvPr>
          <p:cNvSpPr>
            <a:spLocks noGrp="1"/>
          </p:cNvSpPr>
          <p:nvPr>
            <p:ph idx="1"/>
          </p:nvPr>
        </p:nvSpPr>
        <p:spPr>
          <a:xfrm>
            <a:off x="872067" y="2276872"/>
            <a:ext cx="7408333" cy="3654029"/>
          </a:xfrm>
        </p:spPr>
        <p:txBody>
          <a:bodyPr>
            <a:normAutofit/>
          </a:bodyPr>
          <a:lstStyle/>
          <a:p>
            <a:r>
              <a:rPr lang="en-GB" dirty="0"/>
              <a:t>If you need to speak to us about your child then please write a note in the Communication Book, send an email to the Office or speak to us at the end of the day.</a:t>
            </a:r>
          </a:p>
          <a:p>
            <a:r>
              <a:rPr lang="en-GB" dirty="0"/>
              <a:t>Due to full-time teaching commitments, we are not able to come down to the Office or the playground in the morning to speak with you.  However, if we know that you want to talk then we will get back to you as quickly as we can.</a:t>
            </a:r>
          </a:p>
          <a:p>
            <a:r>
              <a:rPr lang="en-GB" dirty="0"/>
              <a:t>If you have a concern about your child regarding SEN, and they are already on our SEN register, then you can also contact to Miss Burrows.</a:t>
            </a:r>
          </a:p>
          <a:p>
            <a:pPr marL="0" indent="0">
              <a:buNone/>
            </a:pPr>
            <a:endParaRPr lang="en-GB" dirty="0">
              <a:latin typeface="Berlin Sans FB" panose="020E0602020502020306" pitchFamily="34" charset="77"/>
            </a:endParaRPr>
          </a:p>
        </p:txBody>
      </p:sp>
    </p:spTree>
    <p:extLst>
      <p:ext uri="{BB962C8B-B14F-4D97-AF65-F5344CB8AC3E}">
        <p14:creationId xmlns:p14="http://schemas.microsoft.com/office/powerpoint/2010/main" val="595113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mn-lt"/>
              </a:rPr>
              <a:t>Your Information</a:t>
            </a:r>
          </a:p>
        </p:txBody>
      </p:sp>
      <p:sp>
        <p:nvSpPr>
          <p:cNvPr id="2" name="Content Placeholder 1"/>
          <p:cNvSpPr>
            <a:spLocks noGrp="1"/>
          </p:cNvSpPr>
          <p:nvPr>
            <p:ph idx="1"/>
          </p:nvPr>
        </p:nvSpPr>
        <p:spPr>
          <a:xfrm>
            <a:off x="539552" y="2404831"/>
            <a:ext cx="7848872" cy="3760473"/>
          </a:xfrm>
        </p:spPr>
        <p:txBody>
          <a:bodyPr>
            <a:normAutofit/>
          </a:bodyPr>
          <a:lstStyle/>
          <a:p>
            <a:r>
              <a:rPr lang="en-GB" sz="2000" dirty="0"/>
              <a:t>Please update your child’s emergency contacts with the Office if you need to. </a:t>
            </a:r>
          </a:p>
          <a:p>
            <a:r>
              <a:rPr lang="en-GB" sz="2000" dirty="0"/>
              <a:t>Please update any changes to mobile numbers and addresses. </a:t>
            </a:r>
          </a:p>
          <a:p>
            <a:r>
              <a:rPr lang="en-GB" sz="2000" dirty="0"/>
              <a:t>We are trying to be as paperless as possible this year, so if it doesn’t need information to be returned to school then it will be sent out via email.</a:t>
            </a:r>
          </a:p>
          <a:p>
            <a:r>
              <a:rPr lang="en-GB" sz="2000" dirty="0"/>
              <a:t>Please make sure the Office has a complete list of those able to collect your child.</a:t>
            </a:r>
          </a:p>
        </p:txBody>
      </p:sp>
    </p:spTree>
    <p:extLst>
      <p:ext uri="{BB962C8B-B14F-4D97-AF65-F5344CB8AC3E}">
        <p14:creationId xmlns:p14="http://schemas.microsoft.com/office/powerpoint/2010/main" val="2005345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994B3-C089-A640-D6B1-79617B86C709}"/>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D0566386-2A81-0DF7-16E1-BD0A8ECFDBBB}"/>
              </a:ext>
            </a:extLst>
          </p:cNvPr>
          <p:cNvSpPr>
            <a:spLocks noGrp="1"/>
          </p:cNvSpPr>
          <p:nvPr>
            <p:ph idx="1"/>
          </p:nvPr>
        </p:nvSpPr>
        <p:spPr/>
        <p:txBody>
          <a:bodyPr/>
          <a:lstStyle/>
          <a:p>
            <a:r>
              <a:rPr lang="en-GB" dirty="0"/>
              <a:t>This Power point will be emailed out to all parents and added to the School Website so that it is there for reference if you need it.</a:t>
            </a:r>
          </a:p>
        </p:txBody>
      </p:sp>
    </p:spTree>
    <p:extLst>
      <p:ext uri="{BB962C8B-B14F-4D97-AF65-F5344CB8AC3E}">
        <p14:creationId xmlns:p14="http://schemas.microsoft.com/office/powerpoint/2010/main" val="17622671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Template>
  <TotalTime>2772</TotalTime>
  <Words>1322</Words>
  <Application>Microsoft Office PowerPoint</Application>
  <PresentationFormat>On-screen Show (4:3)</PresentationFormat>
  <Paragraphs>97</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Berlin Sans FB</vt:lpstr>
      <vt:lpstr>Century Gothic</vt:lpstr>
      <vt:lpstr>Wingdings 3</vt:lpstr>
      <vt:lpstr>Ion Boardroom</vt:lpstr>
      <vt:lpstr>Year 2</vt:lpstr>
      <vt:lpstr>School Structure</vt:lpstr>
      <vt:lpstr>School Rules</vt:lpstr>
      <vt:lpstr>Year group expectations</vt:lpstr>
      <vt:lpstr>Uniform</vt:lpstr>
      <vt:lpstr>Attendance &amp; Punctuality</vt:lpstr>
      <vt:lpstr>Curriculum – English – Writing for Pleasure</vt:lpstr>
      <vt:lpstr>Curriculum – Maths – Can Do Maths</vt:lpstr>
      <vt:lpstr>Curriculum – RE – Religious Education Directory</vt:lpstr>
      <vt:lpstr>Topics - Autumn</vt:lpstr>
      <vt:lpstr>Topics - Spring</vt:lpstr>
      <vt:lpstr>Topics - Summer</vt:lpstr>
      <vt:lpstr>Trips and Visits</vt:lpstr>
      <vt:lpstr>Homework</vt:lpstr>
      <vt:lpstr>Phonics</vt:lpstr>
      <vt:lpstr>Breakfast and After School Club</vt:lpstr>
      <vt:lpstr>Walking Home/Mobile Phones</vt:lpstr>
      <vt:lpstr>Communicating with staff</vt:lpstr>
      <vt:lpstr>Your Information</vt:lpstr>
      <vt:lpstr>Any Questions?</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1R</dc:title>
  <dc:creator>crogers65.301</dc:creator>
  <cp:lastModifiedBy>ahay2.301</cp:lastModifiedBy>
  <cp:revision>42</cp:revision>
  <dcterms:created xsi:type="dcterms:W3CDTF">2016-09-08T11:41:33Z</dcterms:created>
  <dcterms:modified xsi:type="dcterms:W3CDTF">2026-09-17T13:52:59Z</dcterms:modified>
</cp:coreProperties>
</file>